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84" r:id="rId3"/>
    <p:sldId id="285" r:id="rId4"/>
    <p:sldId id="276" r:id="rId5"/>
    <p:sldId id="277" r:id="rId6"/>
    <p:sldId id="329" r:id="rId7"/>
    <p:sldId id="290" r:id="rId8"/>
    <p:sldId id="286" r:id="rId9"/>
    <p:sldId id="291" r:id="rId10"/>
    <p:sldId id="292" r:id="rId11"/>
    <p:sldId id="297" r:id="rId12"/>
    <p:sldId id="310" r:id="rId13"/>
    <p:sldId id="287" r:id="rId14"/>
    <p:sldId id="288" r:id="rId15"/>
    <p:sldId id="289" r:id="rId16"/>
    <p:sldId id="320" r:id="rId17"/>
    <p:sldId id="293" r:id="rId18"/>
    <p:sldId id="321" r:id="rId19"/>
    <p:sldId id="294" r:id="rId20"/>
    <p:sldId id="295" r:id="rId21"/>
    <p:sldId id="301" r:id="rId22"/>
    <p:sldId id="313" r:id="rId23"/>
    <p:sldId id="302" r:id="rId24"/>
    <p:sldId id="316" r:id="rId25"/>
    <p:sldId id="323" r:id="rId26"/>
    <p:sldId id="324" r:id="rId27"/>
    <p:sldId id="300" r:id="rId28"/>
    <p:sldId id="279" r:id="rId29"/>
    <p:sldId id="330" r:id="rId30"/>
    <p:sldId id="305" r:id="rId31"/>
    <p:sldId id="306" r:id="rId32"/>
    <p:sldId id="331" r:id="rId33"/>
    <p:sldId id="308" r:id="rId34"/>
    <p:sldId id="309" r:id="rId35"/>
    <p:sldId id="322" r:id="rId36"/>
    <p:sldId id="319" r:id="rId37"/>
    <p:sldId id="280" r:id="rId38"/>
    <p:sldId id="31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man, Lauren" initials="WL" lastIdx="12" clrIdx="0">
    <p:extLst>
      <p:ext uri="{19B8F6BF-5375-455C-9EA6-DF929625EA0E}">
        <p15:presenceInfo xmlns:p15="http://schemas.microsoft.com/office/powerpoint/2012/main" userId="S-1-5-21-3160400683-2110914964-1416604790-28007" providerId="AD"/>
      </p:ext>
    </p:extLst>
  </p:cmAuthor>
  <p:cmAuthor id="2" name="Lauren Whiteman" initials="LW" lastIdx="2" clrIdx="1">
    <p:extLst>
      <p:ext uri="{19B8F6BF-5375-455C-9EA6-DF929625EA0E}">
        <p15:presenceInfo xmlns:p15="http://schemas.microsoft.com/office/powerpoint/2012/main" userId="5ade985351592a44" providerId="Windows Live"/>
      </p:ext>
    </p:extLst>
  </p:cmAuthor>
  <p:cmAuthor id="3" name="Flores, Debrah" initials="FD" lastIdx="9" clrIdx="2">
    <p:extLst>
      <p:ext uri="{19B8F6BF-5375-455C-9EA6-DF929625EA0E}">
        <p15:presenceInfo xmlns:p15="http://schemas.microsoft.com/office/powerpoint/2012/main" userId="S-1-5-21-3160400683-2110914964-1416604790-30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C373-C3C8-458C-8B2C-C57F062044E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FB0E-107C-4F5A-8959-1270E78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AF4C-80E7-4BC0-9B81-78C1E2CB5DC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9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AF4C-80E7-4BC0-9B81-78C1E2CB5DC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4" y="1542421"/>
            <a:ext cx="7771768" cy="25002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0" y="5868757"/>
            <a:ext cx="2271274" cy="882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E1B3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hyperlink" Target="https://www.youtube.com/watch?v=qQSzWjl8fRk" TargetMode="Externa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530DF.BB260910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justice.gov/usao-md/pr/baltimore-heroin-dealer-linked-27-overdoses-9-them-fatal-sentenced-10-years-federa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dmap.org/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Washington/Baltimore High Intensity Drug Trafficking Areas (W/B HIDTA)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Law Enforcement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122575" cy="661851"/>
          </a:xfrm>
        </p:spPr>
        <p:txBody>
          <a:bodyPr/>
          <a:lstStyle/>
          <a:p>
            <a:r>
              <a:rPr lang="en-US" dirty="0" smtClean="0"/>
              <a:t>Successful Submission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245" y="1428354"/>
            <a:ext cx="6445707" cy="388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1693569" y="54666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will receive a successful submission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user may now enter another </a:t>
            </a:r>
            <a:r>
              <a:rPr lang="en-US" dirty="0"/>
              <a:t>incident or complete an </a:t>
            </a:r>
            <a:r>
              <a:rPr lang="en-US" dirty="0" smtClean="0"/>
              <a:t>ODFORM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96237" y="339635"/>
            <a:ext cx="6402735" cy="679269"/>
          </a:xfrm>
        </p:spPr>
        <p:txBody>
          <a:bodyPr/>
          <a:lstStyle/>
          <a:p>
            <a:pPr algn="ctr"/>
            <a:r>
              <a:rPr lang="en-US" dirty="0" smtClean="0"/>
              <a:t>Duplicate Entry Notification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7043" y="3563933"/>
            <a:ext cx="8961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Once a user clicks on the box verifying the point is the correct one, the system will check for any existing overdoses that are within </a:t>
            </a:r>
            <a:r>
              <a:rPr lang="en-US" b="1" u="sng" dirty="0" smtClean="0"/>
              <a:t>285 </a:t>
            </a:r>
            <a:r>
              <a:rPr lang="en-US" b="1" u="sng" dirty="0"/>
              <a:t>feet and </a:t>
            </a:r>
            <a:r>
              <a:rPr lang="en-US" b="1" u="sng" dirty="0" smtClean="0"/>
              <a:t>1 hour </a:t>
            </a:r>
            <a:r>
              <a:rPr lang="en-US" dirty="0"/>
              <a:t>of the overdose they are attempting to </a:t>
            </a:r>
            <a:r>
              <a:rPr lang="en-US" dirty="0" smtClean="0"/>
              <a:t>save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there are any matches </a:t>
            </a:r>
            <a:r>
              <a:rPr lang="en-US" dirty="0" smtClean="0"/>
              <a:t>(the system </a:t>
            </a:r>
            <a:r>
              <a:rPr lang="en-US" dirty="0"/>
              <a:t>matches on ALL records, not just the ones the user has submitted), it will return a warning message with the contact info from the other user(s) and asks if they want to still submit the point.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0462" y="5593706"/>
            <a:ext cx="8083919" cy="492092"/>
            <a:chOff x="790462" y="5910943"/>
            <a:chExt cx="9652784" cy="4920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462" y="5996377"/>
              <a:ext cx="3105150" cy="314325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Left Arrow 12"/>
            <p:cNvSpPr/>
            <p:nvPr/>
          </p:nvSpPr>
          <p:spPr>
            <a:xfrm>
              <a:off x="4017973" y="5910943"/>
              <a:ext cx="1633101" cy="485191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70158" y="5941370"/>
              <a:ext cx="46730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Click YES Submit this location</a:t>
              </a:r>
              <a:endParaRPr lang="en-US" sz="2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193243" y="6292334"/>
            <a:ext cx="4507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This same check occurs when a record is being edited</a:t>
            </a:r>
          </a:p>
        </p:txBody>
      </p:sp>
      <p:pic>
        <p:nvPicPr>
          <p:cNvPr id="3074" name="Picture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55" y="1278996"/>
            <a:ext cx="7681926" cy="195417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035" y="342900"/>
            <a:ext cx="8596668" cy="731351"/>
          </a:xfrm>
        </p:spPr>
        <p:txBody>
          <a:bodyPr/>
          <a:lstStyle/>
          <a:p>
            <a:r>
              <a:rPr lang="en-US" dirty="0" smtClean="0"/>
              <a:t>Case Explorer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5435" y="1074251"/>
            <a:ext cx="8596668" cy="860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ODFORM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1822" y="1315749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Case Explorer: It is a separate secure system and functions as a deconfliction system. It also serves as a pointer index system, alerting law enforcement officers if they share a common case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ODFORM can only be accessed if you have a Case Explorer account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Case Explorer is only for law enforcement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ODFORM </a:t>
            </a:r>
            <a:r>
              <a:rPr lang="en-US" dirty="0"/>
              <a:t>cannot be used until a suspected overdose is submitted to ODMAP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entered into ODFORM is not stored in ODMAP. </a:t>
            </a: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automatically sent </a:t>
            </a:r>
            <a:r>
              <a:rPr lang="en-US" dirty="0"/>
              <a:t>to Case Explorer.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P</a:t>
            </a:r>
            <a:r>
              <a:rPr lang="en-US" dirty="0" smtClean="0"/>
              <a:t>ersonally </a:t>
            </a:r>
            <a:r>
              <a:rPr lang="en-US" dirty="0"/>
              <a:t>I</a:t>
            </a:r>
            <a:r>
              <a:rPr lang="en-US" dirty="0" smtClean="0"/>
              <a:t>dentifiable </a:t>
            </a:r>
            <a:r>
              <a:rPr lang="en-US" dirty="0"/>
              <a:t>I</a:t>
            </a:r>
            <a:r>
              <a:rPr lang="en-US" dirty="0" smtClean="0"/>
              <a:t>nformation (PII) or </a:t>
            </a:r>
            <a:r>
              <a:rPr lang="en-US" dirty="0"/>
              <a:t>Protected Health Information</a:t>
            </a:r>
            <a:r>
              <a:rPr lang="en-US" dirty="0" smtClean="0"/>
              <a:t> (PHI) </a:t>
            </a:r>
            <a:r>
              <a:rPr lang="en-US" dirty="0"/>
              <a:t>information is stored into ODMAP</a:t>
            </a:r>
          </a:p>
        </p:txBody>
      </p:sp>
    </p:spTree>
    <p:extLst>
      <p:ext uri="{BB962C8B-B14F-4D97-AF65-F5344CB8AC3E}">
        <p14:creationId xmlns:p14="http://schemas.microsoft.com/office/powerpoint/2010/main" val="1057314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4" y="182880"/>
            <a:ext cx="6219855" cy="583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Explorer - ODFORM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75" y="766354"/>
            <a:ext cx="5892248" cy="33778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71" y="3432599"/>
            <a:ext cx="6022470" cy="29634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1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1" y="122664"/>
            <a:ext cx="6217376" cy="3331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939" y="2886576"/>
            <a:ext cx="5685423" cy="39046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8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0" y="143884"/>
            <a:ext cx="7641657" cy="62455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9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99" y="789272"/>
            <a:ext cx="8680522" cy="49105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05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38889" y="2367766"/>
            <a:ext cx="3854528" cy="2584449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If a user is using the </a:t>
            </a:r>
            <a:r>
              <a:rPr lang="en-US" sz="1600" dirty="0" smtClean="0">
                <a:solidFill>
                  <a:schemeClr val="tx1"/>
                </a:solidFill>
              </a:rPr>
              <a:t>ODFORM they </a:t>
            </a:r>
            <a:r>
              <a:rPr lang="en-US" sz="1600" dirty="0">
                <a:solidFill>
                  <a:schemeClr val="tx1"/>
                </a:solidFill>
              </a:rPr>
              <a:t>will not be able to </a:t>
            </a:r>
            <a:r>
              <a:rPr lang="en-US" sz="1600" b="1" u="sng" dirty="0">
                <a:solidFill>
                  <a:schemeClr val="tx1"/>
                </a:solidFill>
              </a:rPr>
              <a:t>edit</a:t>
            </a:r>
            <a:r>
              <a:rPr lang="en-US" sz="1600" dirty="0">
                <a:solidFill>
                  <a:schemeClr val="tx1"/>
                </a:solidFill>
              </a:rPr>
              <a:t> in ODMAP Level </a:t>
            </a:r>
            <a:r>
              <a:rPr lang="en-US" sz="1600" dirty="0" smtClean="0">
                <a:solidFill>
                  <a:schemeClr val="tx1"/>
                </a:solidFill>
              </a:rPr>
              <a:t>1 </a:t>
            </a:r>
            <a:r>
              <a:rPr lang="en-US" sz="1600" dirty="0">
                <a:solidFill>
                  <a:schemeClr val="tx1"/>
                </a:solidFill>
              </a:rPr>
              <a:t>"Manage Overdoses</a:t>
            </a:r>
            <a:r>
              <a:rPr lang="en-US" sz="1600" dirty="0" smtClean="0">
                <a:solidFill>
                  <a:schemeClr val="tx1"/>
                </a:solidFill>
              </a:rPr>
              <a:t>"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Please edit ODFORM through Case Explorer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Contact the ODMAP team to edit the point through Level 1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Image result for tip 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7103">
            <a:off x="5682750" y="1199929"/>
            <a:ext cx="3326045" cy="335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473778" y="681050"/>
          <a:ext cx="4140831" cy="326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Image" r:id="rId3" imgW="8266320" imgH="6399720" progId="Photoshop.Image.16">
                  <p:embed/>
                </p:oleObj>
              </mc:Choice>
              <mc:Fallback>
                <p:oleObj name="Image" r:id="rId3" imgW="8266320" imgH="6399720" progId="Photoshop.Image.16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3778" y="681050"/>
                        <a:ext cx="4140831" cy="326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6" y="348797"/>
            <a:ext cx="3854528" cy="332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use ODMAP at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45" y="769100"/>
            <a:ext cx="4248833" cy="6016711"/>
          </a:xfrm>
          <a:noFill/>
        </p:spPr>
        <p:txBody>
          <a:bodyPr>
            <a:normAutofit lnSpcReduction="10000"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If a user is using ODMAP though their vehicle: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</a:rPr>
              <a:t>First responders may create a shortcut to the website through mobile phones and tablets. Please visit 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www.youtube.com/watch?v=qQSzWjl8fRk</a:t>
            </a:r>
            <a:r>
              <a:rPr lang="en-US" sz="1400" dirty="0" smtClean="0"/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to learn how. </a:t>
            </a:r>
            <a:r>
              <a:rPr lang="en-US" sz="1500" dirty="0">
                <a:solidFill>
                  <a:schemeClr val="tx1"/>
                </a:solidFill>
              </a:rPr>
              <a:t>Users are </a:t>
            </a:r>
            <a:r>
              <a:rPr lang="en-US" sz="1500" dirty="0" smtClean="0">
                <a:solidFill>
                  <a:schemeClr val="tx1"/>
                </a:solidFill>
              </a:rPr>
              <a:t>also able </a:t>
            </a:r>
            <a:r>
              <a:rPr lang="en-US" sz="1500" dirty="0">
                <a:solidFill>
                  <a:schemeClr val="tx1"/>
                </a:solidFill>
              </a:rPr>
              <a:t>to </a:t>
            </a:r>
            <a:r>
              <a:rPr lang="en-US" sz="1500" dirty="0" smtClean="0">
                <a:solidFill>
                  <a:schemeClr val="tx1"/>
                </a:solidFill>
              </a:rPr>
              <a:t>access ODMAP through their Mobile </a:t>
            </a:r>
            <a:r>
              <a:rPr lang="en-US" sz="1500" dirty="0">
                <a:solidFill>
                  <a:schemeClr val="tx1"/>
                </a:solidFill>
              </a:rPr>
              <a:t>Desktop Terminal (MDT</a:t>
            </a:r>
            <a:r>
              <a:rPr lang="en-US" sz="1500" dirty="0" smtClean="0">
                <a:solidFill>
                  <a:schemeClr val="tx1"/>
                </a:solidFill>
              </a:rPr>
              <a:t>). 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Navigate </a:t>
            </a:r>
            <a:r>
              <a:rPr lang="en-US" sz="1500" dirty="0" smtClean="0">
                <a:solidFill>
                  <a:schemeClr val="tx1"/>
                </a:solidFill>
              </a:rPr>
              <a:t>to: https</a:t>
            </a:r>
            <a:r>
              <a:rPr lang="en-US" sz="1500" dirty="0">
                <a:solidFill>
                  <a:schemeClr val="tx1"/>
                </a:solidFill>
              </a:rPr>
              <a:t>://</a:t>
            </a:r>
            <a:r>
              <a:rPr lang="en-US" sz="1500" dirty="0" smtClean="0">
                <a:solidFill>
                  <a:schemeClr val="tx1"/>
                </a:solidFill>
              </a:rPr>
              <a:t>odmap.hidta.org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Enter in your login credentials and </a:t>
            </a:r>
            <a:r>
              <a:rPr lang="en-US" sz="1500" dirty="0">
                <a:solidFill>
                  <a:schemeClr val="tx1"/>
                </a:solidFill>
              </a:rPr>
              <a:t>a</a:t>
            </a:r>
            <a:r>
              <a:rPr lang="en-US" sz="1500" dirty="0" smtClean="0">
                <a:solidFill>
                  <a:schemeClr val="tx1"/>
                </a:solidFill>
              </a:rPr>
              <a:t>llow the system to remember your credentials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You will be prompted to our home screen, which allows the user to enter the suspected overdose information 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ODMAP Level 1 has </a:t>
            </a:r>
            <a:r>
              <a:rPr lang="en-US" sz="1500" dirty="0">
                <a:solidFill>
                  <a:schemeClr val="tx1"/>
                </a:solidFill>
              </a:rPr>
              <a:t>the ability to the log </a:t>
            </a:r>
            <a:r>
              <a:rPr lang="en-US" sz="1500" dirty="0" smtClean="0">
                <a:solidFill>
                  <a:schemeClr val="tx1"/>
                </a:solidFill>
              </a:rPr>
              <a:t> the location </a:t>
            </a:r>
            <a:r>
              <a:rPr lang="en-US" sz="1500" dirty="0">
                <a:solidFill>
                  <a:schemeClr val="tx1"/>
                </a:solidFill>
              </a:rPr>
              <a:t>through </a:t>
            </a:r>
            <a:r>
              <a:rPr lang="en-US" sz="1500" i="1" dirty="0" smtClean="0">
                <a:solidFill>
                  <a:schemeClr val="tx1"/>
                </a:solidFill>
              </a:rPr>
              <a:t>my devices location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The user is able to submitted preliminary information on scene and edit the entry point later, if needed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885" t="3087" r="3087" b="2001"/>
          <a:stretch/>
        </p:blipFill>
        <p:spPr>
          <a:xfrm>
            <a:off x="7411453" y="2637321"/>
            <a:ext cx="2184935" cy="30897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9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75" y="130628"/>
            <a:ext cx="4103672" cy="583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 Overdoses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0788" y="4772113"/>
            <a:ext cx="6897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Users or administrators can manage their overdose submissions by clicking </a:t>
            </a:r>
            <a:r>
              <a:rPr lang="en-US" sz="1600" b="1" dirty="0"/>
              <a:t>Manage Overdoses </a:t>
            </a:r>
            <a:r>
              <a:rPr lang="en-US" sz="1600" dirty="0"/>
              <a:t>from the ‘</a:t>
            </a:r>
            <a:r>
              <a:rPr lang="en-US" sz="1600" b="1" dirty="0"/>
              <a:t>Overdoses</a:t>
            </a:r>
            <a:r>
              <a:rPr lang="en-US" sz="1600" dirty="0"/>
              <a:t>’ </a:t>
            </a:r>
            <a:r>
              <a:rPr lang="en-US" sz="1600" dirty="0" smtClean="0"/>
              <a:t>dropdown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Case </a:t>
            </a:r>
            <a:r>
              <a:rPr lang="en-US" sz="1600" dirty="0"/>
              <a:t>Explorer users will find their submitted </a:t>
            </a:r>
            <a:r>
              <a:rPr lang="en-US" sz="1600" dirty="0" smtClean="0"/>
              <a:t>ODFORM </a:t>
            </a:r>
            <a:r>
              <a:rPr lang="en-US" sz="1600" dirty="0"/>
              <a:t>under their recent </a:t>
            </a:r>
            <a:r>
              <a:rPr lang="en-US" sz="1600" dirty="0" smtClean="0"/>
              <a:t>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Changing permission levels will allow a user to view entry submissions from other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user may be able to edit/delete entry point if ODFORM has not been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096" y="914400"/>
            <a:ext cx="7797463" cy="36811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77737" y="1182029"/>
            <a:ext cx="1048214" cy="23417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ODMAP?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92" y="2459493"/>
            <a:ext cx="8854414" cy="192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Overdose Detection Mapping Application Program (ODMAP) provides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ear real-time </a:t>
            </a:r>
            <a:r>
              <a:rPr lang="en-US" dirty="0">
                <a:solidFill>
                  <a:schemeClr val="tx1"/>
                </a:solidFill>
              </a:rPr>
              <a:t>suspected overdose surveillance data across jurisdictions to support public health and public safety </a:t>
            </a:r>
            <a:r>
              <a:rPr lang="en-US" dirty="0" smtClean="0">
                <a:solidFill>
                  <a:schemeClr val="tx1"/>
                </a:solidFill>
              </a:rPr>
              <a:t>efforts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acilitates near real-time </a:t>
            </a:r>
            <a:r>
              <a:rPr lang="en-US" dirty="0">
                <a:solidFill>
                  <a:schemeClr val="tx1"/>
                </a:solidFill>
              </a:rPr>
              <a:t>data sharing and timely responses to changes in overdose patterns such as a sudden increase, or spike in overdose </a:t>
            </a:r>
            <a:r>
              <a:rPr lang="en-US" dirty="0" smtClean="0">
                <a:solidFill>
                  <a:schemeClr val="tx1"/>
                </a:solidFill>
              </a:rPr>
              <a:t>events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66" y="148045"/>
            <a:ext cx="3711786" cy="635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Records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25685" y="4483899"/>
            <a:ext cx="68536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users can access the Search  Records  feature under the ‘Overdoses’ </a:t>
            </a:r>
            <a:r>
              <a:rPr lang="en-US" sz="1400" dirty="0" smtClean="0"/>
              <a:t>dropdown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Changing permission levels will allow a user to view entry submissions from other </a:t>
            </a:r>
            <a:r>
              <a:rPr lang="en-US" sz="1400" dirty="0" smtClean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 users </a:t>
            </a:r>
            <a:r>
              <a:rPr lang="en-US" sz="1400" dirty="0"/>
              <a:t>who have</a:t>
            </a:r>
            <a:r>
              <a:rPr lang="en-US" sz="1400" b="1" u="sng" dirty="0"/>
              <a:t> read</a:t>
            </a:r>
            <a:r>
              <a:rPr lang="en-US" sz="1400" dirty="0"/>
              <a:t> access to multiple </a:t>
            </a:r>
            <a:r>
              <a:rPr lang="en-US" sz="1400" dirty="0" smtClean="0"/>
              <a:t>agencies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Users </a:t>
            </a:r>
            <a:r>
              <a:rPr lang="en-US" sz="1400" dirty="0"/>
              <a:t>will be able to export/view multiple agencies at a time instead of one at a </a:t>
            </a:r>
            <a:r>
              <a:rPr lang="en-US" sz="1400" dirty="0" smtClean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Users </a:t>
            </a:r>
            <a:r>
              <a:rPr lang="en-US" sz="1400" dirty="0"/>
              <a:t>can select 1 or multiple agencies from a List Box when </a:t>
            </a:r>
            <a:r>
              <a:rPr lang="en-US" sz="1400" dirty="0" smtClean="0"/>
              <a:t>searching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Users </a:t>
            </a:r>
            <a:r>
              <a:rPr lang="en-US" sz="1400" dirty="0"/>
              <a:t>can also check an “All Agencies” check box to search all Agencies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497" y="783771"/>
            <a:ext cx="8419334" cy="34953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0335" y="988542"/>
            <a:ext cx="1342768" cy="36246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5" y="2700867"/>
            <a:ext cx="8596668" cy="182658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Can </a:t>
            </a:r>
            <a:r>
              <a:rPr lang="en-US" sz="3200" b="1" dirty="0"/>
              <a:t>A</a:t>
            </a:r>
            <a:r>
              <a:rPr lang="en-US" sz="3200" b="1" dirty="0" smtClean="0"/>
              <a:t>n Agency Administrator Do?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73859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User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Level 1 permissions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Approve Level 1 users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Create level 2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Alert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MOU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2897" y="1518186"/>
            <a:ext cx="8831876" cy="6163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Agency administrators are responsible for editing permission levels for Level 1 users</a:t>
            </a:r>
          </a:p>
          <a:p>
            <a:pPr marL="0" indent="0" algn="ctr">
              <a:buFont typeface="Wingdings 3" charset="2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Click Manage &gt;Your Agency&gt; User Accounts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7968" y="206003"/>
            <a:ext cx="7300018" cy="77145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E1B3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/>
              <a:t>User Management – Level 1 users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8" y="4530792"/>
            <a:ext cx="8658225" cy="1314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5-Point Star 9"/>
          <p:cNvSpPr/>
          <p:nvPr/>
        </p:nvSpPr>
        <p:spPr>
          <a:xfrm>
            <a:off x="8720488" y="4851133"/>
            <a:ext cx="365760" cy="336884"/>
          </a:xfrm>
          <a:prstGeom prst="star5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84" y="1795594"/>
            <a:ext cx="1527800" cy="1862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2526" y="3108960"/>
            <a:ext cx="1347537" cy="26475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68" y="206003"/>
            <a:ext cx="7300018" cy="771459"/>
          </a:xfrm>
        </p:spPr>
        <p:txBody>
          <a:bodyPr/>
          <a:lstStyle/>
          <a:p>
            <a:pPr algn="ctr"/>
            <a:r>
              <a:rPr lang="en-US" dirty="0" smtClean="0"/>
              <a:t>User Management – Level 1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26" y="1296804"/>
            <a:ext cx="8831876" cy="6163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Agency administrators are responsible for editing permission levels for Level 1 users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Click Manage &gt;Your Agency&gt; User Accounts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59" y="2392428"/>
            <a:ext cx="4797968" cy="9632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91420" y="4291372"/>
            <a:ext cx="69650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Read: </a:t>
            </a:r>
            <a:r>
              <a:rPr lang="en-US" sz="1400" dirty="0" smtClean="0"/>
              <a:t>All </a:t>
            </a:r>
            <a:r>
              <a:rPr lang="en-US" sz="1400" dirty="0"/>
              <a:t>users have a minimum of read privileges. Users with read permission may submit overdoses and view data for their </a:t>
            </a:r>
            <a:r>
              <a:rPr lang="en-US" sz="1400" dirty="0" smtClean="0"/>
              <a:t>agency</a:t>
            </a:r>
          </a:p>
          <a:p>
            <a:endParaRPr lang="en-US" sz="1400" dirty="0"/>
          </a:p>
          <a:p>
            <a:r>
              <a:rPr lang="en-US" sz="1400" b="1" u="sng" dirty="0" smtClean="0"/>
              <a:t>Write: </a:t>
            </a:r>
            <a:r>
              <a:rPr lang="en-US" sz="1400" dirty="0" smtClean="0"/>
              <a:t>Users </a:t>
            </a:r>
            <a:r>
              <a:rPr lang="en-US" sz="1400" dirty="0"/>
              <a:t>with write privileges may edit entries for their entire </a:t>
            </a:r>
            <a:r>
              <a:rPr lang="en-US" sz="1400" dirty="0" smtClean="0"/>
              <a:t>agency </a:t>
            </a:r>
          </a:p>
          <a:p>
            <a:endParaRPr lang="en-US" sz="1400" dirty="0"/>
          </a:p>
          <a:p>
            <a:r>
              <a:rPr lang="en-US" sz="1400" b="1" u="sng" dirty="0" smtClean="0"/>
              <a:t>Admin: </a:t>
            </a:r>
            <a:r>
              <a:rPr lang="en-US" sz="1400" dirty="0" smtClean="0"/>
              <a:t>Administrator </a:t>
            </a:r>
            <a:r>
              <a:rPr lang="en-US" sz="1400" dirty="0"/>
              <a:t>may designate additional admins, who will have the same abilities as the original </a:t>
            </a:r>
            <a:r>
              <a:rPr lang="en-US" sz="1400" dirty="0" smtClean="0"/>
              <a:t>administrator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17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286" y="200156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Disabling Accounts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a user should no longer have access to ODMAP Level </a:t>
            </a:r>
            <a:r>
              <a:rPr lang="en-US" dirty="0" smtClean="0">
                <a:solidFill>
                  <a:schemeClr val="tx1"/>
                </a:solidFill>
              </a:rPr>
              <a:t>1, </a:t>
            </a:r>
            <a:r>
              <a:rPr lang="en-US" dirty="0">
                <a:solidFill>
                  <a:schemeClr val="tx1"/>
                </a:solidFill>
              </a:rPr>
              <a:t>the administrator has two options for disabling their account; delete or </a:t>
            </a:r>
            <a:r>
              <a:rPr lang="en-US" dirty="0" err="1" smtClean="0">
                <a:solidFill>
                  <a:schemeClr val="tx1"/>
                </a:solidFill>
              </a:rPr>
              <a:t>unapprove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Delete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a user has not entered data into Level 1, their account can be </a:t>
            </a:r>
            <a:r>
              <a:rPr lang="en-US" dirty="0" smtClean="0">
                <a:solidFill>
                  <a:schemeClr val="tx1"/>
                </a:solidFill>
              </a:rPr>
              <a:t>deleted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u="sng" dirty="0" err="1">
                <a:solidFill>
                  <a:schemeClr val="tx1"/>
                </a:solidFill>
              </a:rPr>
              <a:t>Unapprove</a:t>
            </a:r>
            <a:endParaRPr lang="en-US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a user has entered data into Level 1, their account cannot be deleted. However, their account can be unapproved, removing their ability to access </a:t>
            </a:r>
            <a:r>
              <a:rPr lang="en-US" dirty="0" smtClean="0">
                <a:solidFill>
                  <a:schemeClr val="tx1"/>
                </a:solidFill>
              </a:rPr>
              <a:t>ODMAP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808" y="331305"/>
            <a:ext cx="8510677" cy="702365"/>
          </a:xfrm>
        </p:spPr>
        <p:txBody>
          <a:bodyPr/>
          <a:lstStyle/>
          <a:p>
            <a:r>
              <a:rPr lang="en-US" dirty="0" smtClean="0"/>
              <a:t>User Management – Level 1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84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0070" y="196132"/>
            <a:ext cx="7234215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User Management – Level 1 users</a:t>
            </a:r>
            <a:br>
              <a:rPr lang="en-US" dirty="0" smtClean="0"/>
            </a:br>
            <a:r>
              <a:rPr lang="en-US" b="1" dirty="0" smtClean="0"/>
              <a:t>Approving New User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17" y="1691861"/>
            <a:ext cx="8738483" cy="21406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12251" y="4405023"/>
            <a:ext cx="8181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 Agency Administrator(s) will have to approve a new Level 1 user registering.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confirmation e-mail will be sent with new registering user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54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840" y="164326"/>
            <a:ext cx="8596668" cy="10681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User Management – Level 1 users</a:t>
            </a:r>
            <a:br>
              <a:rPr lang="en-US" dirty="0" smtClean="0"/>
            </a:br>
            <a:r>
              <a:rPr lang="en-US" b="1" dirty="0" smtClean="0"/>
              <a:t>Approving New User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602" y="1744946"/>
            <a:ext cx="7553325" cy="1181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8153" y="3438539"/>
            <a:ext cx="7885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Assigned Agency Administrator(s) will approve Level 1 users registering.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Agency Administrator(s) will approve a new Level 1 user: </a:t>
            </a:r>
          </a:p>
          <a:p>
            <a:pPr lvl="0"/>
            <a:r>
              <a:rPr lang="en-US" dirty="0"/>
              <a:t>Click on </a:t>
            </a:r>
            <a:r>
              <a:rPr lang="en-US" b="1" dirty="0"/>
              <a:t>Manage</a:t>
            </a:r>
            <a:r>
              <a:rPr lang="en-US" dirty="0"/>
              <a:t>&gt;</a:t>
            </a:r>
            <a:r>
              <a:rPr lang="en-US" b="1" dirty="0"/>
              <a:t>User Accounts</a:t>
            </a:r>
            <a:r>
              <a:rPr lang="en-US" dirty="0"/>
              <a:t>&gt;</a:t>
            </a:r>
            <a:r>
              <a:rPr lang="en-US" b="1" dirty="0"/>
              <a:t>Unapproved Level 1 Users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Please </a:t>
            </a:r>
            <a:r>
              <a:rPr lang="en-US" dirty="0"/>
              <a:t>either </a:t>
            </a:r>
            <a:r>
              <a:rPr lang="en-US" b="1" dirty="0"/>
              <a:t>Approve</a:t>
            </a:r>
            <a:r>
              <a:rPr lang="en-US" dirty="0"/>
              <a:t> new registered Level 1 user(s) or </a:t>
            </a:r>
            <a:r>
              <a:rPr lang="en-US" b="1" dirty="0"/>
              <a:t>Delete </a:t>
            </a:r>
            <a:r>
              <a:rPr lang="en-US" dirty="0"/>
              <a:t>user(s)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6042992" y="2124786"/>
            <a:ext cx="333955" cy="2782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27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31902"/>
            <a:ext cx="8596668" cy="1320800"/>
          </a:xfrm>
        </p:spPr>
        <p:txBody>
          <a:bodyPr/>
          <a:lstStyle/>
          <a:p>
            <a:r>
              <a:rPr lang="en-US" dirty="0" smtClean="0"/>
              <a:t>Managing ODMAP Account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9668" y="5176383"/>
            <a:ext cx="7727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Users are able to update their </a:t>
            </a:r>
            <a:r>
              <a:rPr lang="en-US" dirty="0" smtClean="0"/>
              <a:t>profiles or change </a:t>
            </a:r>
            <a:r>
              <a:rPr lang="en-US" dirty="0"/>
              <a:t>their passwords </a:t>
            </a:r>
            <a:r>
              <a:rPr lang="en-US" dirty="0" smtClean="0"/>
              <a:t>via </a:t>
            </a:r>
            <a:r>
              <a:rPr lang="en-US" dirty="0"/>
              <a:t>the                               “Account” drop down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236" y="1557555"/>
            <a:ext cx="8596312" cy="33479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073483" y="2201315"/>
            <a:ext cx="1059366" cy="401444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86078" y="1988418"/>
            <a:ext cx="401444" cy="154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652" y="346463"/>
            <a:ext cx="3282874" cy="689811"/>
          </a:xfrm>
        </p:spPr>
        <p:txBody>
          <a:bodyPr/>
          <a:lstStyle/>
          <a:p>
            <a:r>
              <a:rPr lang="en-US" dirty="0" smtClean="0"/>
              <a:t>ODMAP Level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18" y="983648"/>
            <a:ext cx="8897621" cy="1634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The ODMAP Level 2 dashboard is a web-based application, which is designed to facilitate real-time surveillance of suspected overdoses. The dashboard allows Level 2 users the ability to display and filter locations of suspected overdoses entered by Level 1 users. The system can also be used to identify hot spots of suspected overdoses and spikes throughout the nation. ODMAP Level 2 dashboard is designed as a tool for decision makers to be able to view and  analyze the data nationally.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545" y="2198768"/>
            <a:ext cx="7595322" cy="407302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0225" y="6422883"/>
            <a:ext cx="3716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data displayed is fictitious and for training purposes only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74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9343"/>
            <a:ext cx="5290329" cy="47805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register for Level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671" y="1285054"/>
            <a:ext cx="4184035" cy="1920522"/>
          </a:xfrm>
        </p:spPr>
        <p:txBody>
          <a:bodyPr>
            <a:normAutofit fontScale="77500" lnSpcReduction="20000"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Agency administrators have the ability to create level 2 users for their agency in </a:t>
            </a:r>
            <a:r>
              <a:rPr lang="en-US" sz="1300" dirty="0">
                <a:solidFill>
                  <a:schemeClr val="tx1"/>
                </a:solidFill>
              </a:rPr>
              <a:t>4</a:t>
            </a:r>
            <a:r>
              <a:rPr lang="en-US" sz="1300" dirty="0" smtClean="0">
                <a:solidFill>
                  <a:schemeClr val="tx1"/>
                </a:solidFill>
              </a:rPr>
              <a:t> easy steps!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1: Click on Manage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</a:t>
            </a:r>
            <a:r>
              <a:rPr lang="en-US" sz="1300" dirty="0">
                <a:solidFill>
                  <a:schemeClr val="tx1"/>
                </a:solidFill>
              </a:rPr>
              <a:t>2</a:t>
            </a:r>
            <a:r>
              <a:rPr lang="en-US" sz="1300" dirty="0" smtClean="0">
                <a:solidFill>
                  <a:schemeClr val="tx1"/>
                </a:solidFill>
              </a:rPr>
              <a:t>: Click User Account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3: Scroll to the bottom for Level 2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4: Enter in the new users name, email and phone number</a:t>
            </a:r>
          </a:p>
          <a:p>
            <a:pPr marL="0" indent="0">
              <a:buNone/>
            </a:pPr>
            <a:r>
              <a:rPr lang="en-US" sz="1300" dirty="0">
                <a:solidFill>
                  <a:schemeClr val="tx1"/>
                </a:solidFill>
              </a:rPr>
              <a:t>*</a:t>
            </a:r>
            <a:r>
              <a:rPr lang="en-US" sz="1300" dirty="0" smtClean="0">
                <a:solidFill>
                  <a:schemeClr val="tx1"/>
                </a:solidFill>
              </a:rPr>
              <a:t>Select Federated Organization User if the user being selected is also a federated partner</a:t>
            </a:r>
          </a:p>
          <a:p>
            <a:pPr marL="0" indent="0"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sz="1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365" y="3347532"/>
            <a:ext cx="382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DAB038"/>
              </a:buClr>
              <a:buSzPct val="80000"/>
            </a:pPr>
            <a:r>
              <a:rPr lang="en-US" sz="1200" dirty="0" smtClean="0"/>
              <a:t>Once they agency administrator has created a Level 2 user, an e-mail conformation will be sent to the new user</a:t>
            </a:r>
            <a:endParaRPr lang="en-US" sz="1200" dirty="0"/>
          </a:p>
        </p:txBody>
      </p:sp>
      <p:sp>
        <p:nvSpPr>
          <p:cNvPr id="7" name="Bent Arrow 6"/>
          <p:cNvSpPr/>
          <p:nvPr/>
        </p:nvSpPr>
        <p:spPr>
          <a:xfrm rot="5400000">
            <a:off x="4362445" y="3479541"/>
            <a:ext cx="382449" cy="431625"/>
          </a:xfrm>
          <a:prstGeom prst="bentArrow">
            <a:avLst>
              <a:gd name="adj1" fmla="val 25000"/>
              <a:gd name="adj2" fmla="val 3387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479706" y="1285054"/>
            <a:ext cx="5280785" cy="1690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993862"/>
            <a:ext cx="8076458" cy="21892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3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3764037" cy="52251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ODMAP Levels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Entering suspected overdoses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Managing suspected overdoses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Agency Management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Spike Alert </a:t>
            </a:r>
            <a:r>
              <a:rPr lang="en-US" dirty="0" smtClean="0">
                <a:solidFill>
                  <a:schemeClr val="tx1"/>
                </a:solidFill>
              </a:rPr>
              <a:t>Management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ODFORM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MOU Management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ODMAP Level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6"/>
            <a:ext cx="3742107" cy="28797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National Map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Ability to analyze data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ODMAP Level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Alert Management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6119" y="4641769"/>
            <a:ext cx="6096000" cy="15286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Create a Spike Alert</a:t>
            </a:r>
          </a:p>
          <a:p>
            <a:pPr marL="342900" lvl="0" indent="-34290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Create Overdose Alert</a:t>
            </a:r>
          </a:p>
          <a:p>
            <a:pPr marL="342900" lvl="0" indent="-34290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Create Statewide Alert</a:t>
            </a:r>
          </a:p>
          <a:p>
            <a:pPr marL="342900" lvl="0" indent="-34290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View active spike alerts</a:t>
            </a:r>
          </a:p>
          <a:p>
            <a:pPr marL="342900" lvl="0" indent="-34290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View spike alert history</a:t>
            </a:r>
          </a:p>
        </p:txBody>
      </p:sp>
    </p:spTree>
    <p:extLst>
      <p:ext uri="{BB962C8B-B14F-4D97-AF65-F5344CB8AC3E}">
        <p14:creationId xmlns:p14="http://schemas.microsoft.com/office/powerpoint/2010/main" val="7563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2" y="224922"/>
            <a:ext cx="4840597" cy="645335"/>
          </a:xfrm>
        </p:spPr>
        <p:txBody>
          <a:bodyPr/>
          <a:lstStyle/>
          <a:p>
            <a:pPr algn="ctr"/>
            <a:r>
              <a:rPr lang="en-US" dirty="0" smtClean="0"/>
              <a:t>What is a </a:t>
            </a:r>
            <a:r>
              <a:rPr lang="en-US" dirty="0"/>
              <a:t>S</a:t>
            </a:r>
            <a:r>
              <a:rPr lang="en-US" dirty="0" smtClean="0"/>
              <a:t>pike Alert?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36" y="2269613"/>
            <a:ext cx="8761843" cy="2542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Spike  </a:t>
            </a:r>
            <a:r>
              <a:rPr lang="en-US" dirty="0">
                <a:solidFill>
                  <a:schemeClr val="tx1"/>
                </a:solidFill>
              </a:rPr>
              <a:t>alerts  can  be  set  up  to  notify  an  agency  by  email  if  the  total  overdoses  in  an  area exceeds a pre-determined threshold within a  24-hour  period.  Spikes  alerts  can  be  established  for  an  agency’s  </a:t>
            </a:r>
            <a:r>
              <a:rPr lang="en-US" dirty="0" smtClean="0">
                <a:solidFill>
                  <a:schemeClr val="tx1"/>
                </a:solidFill>
              </a:rPr>
              <a:t>own county,  </a:t>
            </a:r>
            <a:r>
              <a:rPr lang="en-US" dirty="0">
                <a:solidFill>
                  <a:schemeClr val="tx1"/>
                </a:solidFill>
              </a:rPr>
              <a:t>as  well  as nearby or neighboring </a:t>
            </a:r>
            <a:r>
              <a:rPr lang="en-US" dirty="0" smtClean="0">
                <a:solidFill>
                  <a:schemeClr val="tx1"/>
                </a:solidFill>
              </a:rPr>
              <a:t>counties. </a:t>
            </a:r>
            <a:r>
              <a:rPr lang="en-US" dirty="0">
                <a:solidFill>
                  <a:schemeClr val="tx1"/>
                </a:solidFill>
              </a:rPr>
              <a:t>By establishing  spike  alerts  for  nearby </a:t>
            </a:r>
            <a:r>
              <a:rPr lang="en-US" dirty="0" smtClean="0">
                <a:solidFill>
                  <a:schemeClr val="tx1"/>
                </a:solidFill>
              </a:rPr>
              <a:t>counties the  </a:t>
            </a:r>
            <a:r>
              <a:rPr lang="en-US" dirty="0">
                <a:solidFill>
                  <a:schemeClr val="tx1"/>
                </a:solidFill>
              </a:rPr>
              <a:t>program  can  serve  as  an  early  warning  system.  If a spike in overdoses occurs in a neighboring area, officials can anticipate a spike in their area and prepare. </a:t>
            </a:r>
          </a:p>
        </p:txBody>
      </p:sp>
    </p:spTree>
    <p:extLst>
      <p:ext uri="{BB962C8B-B14F-4D97-AF65-F5344CB8AC3E}">
        <p14:creationId xmlns:p14="http://schemas.microsoft.com/office/powerpoint/2010/main" val="15256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01" y="193391"/>
            <a:ext cx="4739698" cy="651641"/>
          </a:xfrm>
        </p:spPr>
        <p:txBody>
          <a:bodyPr/>
          <a:lstStyle/>
          <a:p>
            <a:r>
              <a:rPr lang="en-US" dirty="0" smtClean="0"/>
              <a:t>Creating Spike Alerts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30" y="845032"/>
            <a:ext cx="1131193" cy="12295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1032" y="1550448"/>
            <a:ext cx="443523" cy="218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061" y="767198"/>
            <a:ext cx="54675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1: </a:t>
            </a:r>
            <a:r>
              <a:rPr lang="en-US" sz="1100" dirty="0"/>
              <a:t>Select the State of Interest</a:t>
            </a:r>
          </a:p>
          <a:p>
            <a:endParaRPr lang="en-US" sz="1100" dirty="0"/>
          </a:p>
          <a:p>
            <a:r>
              <a:rPr lang="en-US" sz="1100" dirty="0"/>
              <a:t>St</a:t>
            </a:r>
            <a:r>
              <a:rPr lang="en-US" sz="1100" b="1" dirty="0"/>
              <a:t>ep 2: </a:t>
            </a:r>
            <a:r>
              <a:rPr lang="en-US" sz="1100" dirty="0"/>
              <a:t>Select the County of Interest </a:t>
            </a:r>
          </a:p>
          <a:p>
            <a:endParaRPr lang="en-US" sz="1100" dirty="0"/>
          </a:p>
          <a:p>
            <a:r>
              <a:rPr lang="en-US" sz="1100" b="1" dirty="0"/>
              <a:t>Step 3: </a:t>
            </a:r>
            <a:r>
              <a:rPr lang="en-US" sz="1100" dirty="0"/>
              <a:t>Select the Incident Type</a:t>
            </a:r>
          </a:p>
          <a:p>
            <a:r>
              <a:rPr lang="en-US" sz="1100" dirty="0"/>
              <a:t>Alerts may be setup for only fatal or non-fatal, or for both combined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sz="1100" b="1" dirty="0"/>
              <a:t>Step 4: </a:t>
            </a:r>
            <a:r>
              <a:rPr lang="en-US" sz="1100" dirty="0"/>
              <a:t>Enter the Threshold </a:t>
            </a:r>
          </a:p>
          <a:p>
            <a:r>
              <a:rPr lang="en-US" sz="1100" dirty="0"/>
              <a:t>A spike threshold can be set to any desired number. ODMAP will provide a recommendation for the spike threshold, utilizing a formula of 2 standard deviations above the mean. If a county has not entered data yet, the default recommendation is 3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sz="1100" b="1" dirty="0"/>
              <a:t>Step 5: </a:t>
            </a:r>
            <a:r>
              <a:rPr lang="en-US" sz="1100" dirty="0" smtClean="0"/>
              <a:t>Create Custom Spike Alert Messages</a:t>
            </a:r>
          </a:p>
          <a:p>
            <a:r>
              <a:rPr lang="en-US" sz="1100" dirty="0"/>
              <a:t>The administrator can choose to either use the standard ODMAP alert email, or create a custom spike alert email subject, email body or both. This only applies to the initial email that is sent when a spike starts.</a:t>
            </a:r>
            <a:endParaRPr lang="en-US" sz="1100" dirty="0" smtClean="0"/>
          </a:p>
          <a:p>
            <a:endParaRPr lang="en-US" sz="1100" b="1" dirty="0"/>
          </a:p>
          <a:p>
            <a:r>
              <a:rPr lang="en-US" sz="1100" b="1" dirty="0" smtClean="0"/>
              <a:t>Step 6: </a:t>
            </a:r>
            <a:r>
              <a:rPr lang="en-US" sz="1100" dirty="0" smtClean="0"/>
              <a:t>Enter </a:t>
            </a:r>
            <a:r>
              <a:rPr lang="en-US" sz="1100" dirty="0"/>
              <a:t>Subscribers </a:t>
            </a:r>
          </a:p>
          <a:p>
            <a:r>
              <a:rPr lang="en-US" sz="1100" dirty="0"/>
              <a:t>The administrator may list as many subscribers as they deem appropriate. It is recommended to include police chief, fire/EMS chief, local health officer, and any others who play a key role in responding to a sudden increase in overdoses. 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100" b="1" dirty="0"/>
              <a:t>Step </a:t>
            </a:r>
            <a:r>
              <a:rPr lang="en-US" sz="1100" b="1" dirty="0" smtClean="0"/>
              <a:t>7: </a:t>
            </a:r>
            <a:r>
              <a:rPr lang="en-US" sz="1100" dirty="0"/>
              <a:t>Automatically Update Threshold </a:t>
            </a:r>
          </a:p>
          <a:p>
            <a:r>
              <a:rPr lang="en-US" sz="1100" dirty="0"/>
              <a:t>By checking this box, the threshold will automatically adjust as the ODMAP recommended value changes, based on entered data.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1" y="2204287"/>
            <a:ext cx="4391382" cy="24662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5826" y="2794490"/>
            <a:ext cx="1000665" cy="2937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6" y="5226517"/>
            <a:ext cx="8547333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68" y="275371"/>
            <a:ext cx="5326175" cy="758847"/>
          </a:xfrm>
        </p:spPr>
        <p:txBody>
          <a:bodyPr/>
          <a:lstStyle/>
          <a:p>
            <a:r>
              <a:rPr lang="en-US" dirty="0" smtClean="0"/>
              <a:t>Creating Overdose Alerts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38" y="4284837"/>
            <a:ext cx="5944115" cy="23959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25" y="4228081"/>
            <a:ext cx="1511939" cy="4450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8153" y="1059745"/>
            <a:ext cx="713862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 overdose alert can be created to send an email each time an overdose is entered for a specific county</a:t>
            </a:r>
          </a:p>
          <a:p>
            <a:endParaRPr lang="en-US" dirty="0"/>
          </a:p>
          <a:p>
            <a:r>
              <a:rPr lang="en-US" sz="1600" dirty="0" smtClean="0"/>
              <a:t>Step 1: Select the State of Interest</a:t>
            </a:r>
          </a:p>
          <a:p>
            <a:endParaRPr lang="en-US" sz="1600" dirty="0" smtClean="0"/>
          </a:p>
          <a:p>
            <a:r>
              <a:rPr lang="en-US" sz="1600" dirty="0" smtClean="0"/>
              <a:t>Step 2: Select the County of Interest</a:t>
            </a:r>
          </a:p>
          <a:p>
            <a:endParaRPr lang="en-US" sz="1600" dirty="0" smtClean="0"/>
          </a:p>
          <a:p>
            <a:r>
              <a:rPr lang="en-US" sz="1600" dirty="0" smtClean="0"/>
              <a:t>Step 3: Select the Incident Type</a:t>
            </a:r>
          </a:p>
          <a:p>
            <a:r>
              <a:rPr lang="en-US" sz="1100" dirty="0"/>
              <a:t>Alerts may be setup for only fatal or non-fatal, or for both </a:t>
            </a:r>
            <a:r>
              <a:rPr lang="en-US" sz="1100" dirty="0" smtClean="0"/>
              <a:t>combined</a:t>
            </a:r>
            <a:endParaRPr lang="en-US" sz="1100" dirty="0"/>
          </a:p>
          <a:p>
            <a:endParaRPr lang="en-US" sz="1100" dirty="0" smtClean="0"/>
          </a:p>
          <a:p>
            <a:r>
              <a:rPr lang="en-US" sz="1600" dirty="0" smtClean="0"/>
              <a:t>Step 4: Enter Subscribers</a:t>
            </a:r>
          </a:p>
          <a:p>
            <a:r>
              <a:rPr lang="en-US" sz="1100" dirty="0"/>
              <a:t>The administrator may list as many subscribers as they deem </a:t>
            </a:r>
            <a:r>
              <a:rPr lang="en-US" sz="1100" dirty="0" smtClean="0"/>
              <a:t>appropriate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53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45993" cy="727316"/>
          </a:xfrm>
        </p:spPr>
        <p:txBody>
          <a:bodyPr/>
          <a:lstStyle/>
          <a:p>
            <a:r>
              <a:rPr lang="en-US" dirty="0" smtClean="0"/>
              <a:t>Creating Statewide Alerts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56" y="3992141"/>
            <a:ext cx="5944115" cy="24934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51" y="3931689"/>
            <a:ext cx="1518036" cy="4450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1241" y="1418897"/>
            <a:ext cx="687376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Alerts can be created for when any county in a state experiences a spike. For a statewide alert the ODMAP spike formula must be used. The threshold will be automatically updated according to data submitted. Statewide alerts must also be for both fatal and non-fatal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Step 1: Select the State of Interest</a:t>
            </a:r>
          </a:p>
          <a:p>
            <a:endParaRPr lang="en-US" sz="1400" dirty="0" smtClean="0"/>
          </a:p>
          <a:p>
            <a:r>
              <a:rPr lang="en-US" sz="1400" dirty="0" smtClean="0"/>
              <a:t>Step 2: Enter Subscribers</a:t>
            </a:r>
          </a:p>
          <a:p>
            <a:r>
              <a:rPr lang="en-US" sz="1100" dirty="0" smtClean="0"/>
              <a:t>The administrator may list as many subscribers as they deem appropriate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15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035"/>
            <a:ext cx="9110721" cy="7659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Establishing Memorandums of Understanding (MOU)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03" y="1219200"/>
            <a:ext cx="8598499" cy="52077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Agencies may now share data between their agencies. By signing a Memorandum of Understanding (MOU) agencies can provide one another with Level 1 Read access to their data. To initiate this process, the administrator can complete the following steps: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r>
              <a:rPr lang="en-US" sz="1500" dirty="0">
                <a:solidFill>
                  <a:schemeClr val="tx1"/>
                </a:solidFill>
              </a:rPr>
              <a:t>Go to “Manage” and select “MOU</a:t>
            </a:r>
            <a:r>
              <a:rPr lang="en-US" sz="1500" dirty="0" smtClean="0">
                <a:solidFill>
                  <a:schemeClr val="tx1"/>
                </a:solidFill>
              </a:rPr>
              <a:t>”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 smtClean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The administrator’s agency will automatically populate the Agency 1 section, with that Agency’s Signor information</a:t>
            </a:r>
          </a:p>
          <a:p>
            <a:r>
              <a:rPr lang="en-US" sz="1500" dirty="0">
                <a:solidFill>
                  <a:schemeClr val="tx1"/>
                </a:solidFill>
              </a:rPr>
              <a:t>Select the Agency you would like to establish the MOU with, from the “Agency Name” dropdown menu. </a:t>
            </a:r>
          </a:p>
          <a:p>
            <a:r>
              <a:rPr lang="en-US" sz="1500" dirty="0">
                <a:solidFill>
                  <a:schemeClr val="tx1"/>
                </a:solidFill>
              </a:rPr>
              <a:t>That Agency’s Signor information will automatically populate the Agency 2 section. </a:t>
            </a:r>
          </a:p>
          <a:p>
            <a:r>
              <a:rPr lang="en-US" sz="1500" dirty="0">
                <a:solidFill>
                  <a:schemeClr val="tx1"/>
                </a:solidFill>
              </a:rPr>
              <a:t>Click send “MOU Request”</a:t>
            </a:r>
          </a:p>
          <a:p>
            <a:r>
              <a:rPr lang="en-US" sz="1500" dirty="0">
                <a:solidFill>
                  <a:schemeClr val="tx1"/>
                </a:solidFill>
              </a:rPr>
              <a:t>Signors from both agencies will receive an email informing them that there has been MOU requesting, with a link to sign the </a:t>
            </a:r>
            <a:r>
              <a:rPr lang="en-US" sz="1600" dirty="0">
                <a:solidFill>
                  <a:schemeClr val="tx1"/>
                </a:solidFill>
              </a:rPr>
              <a:t>agreement.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/>
              <a:t>Once both Signors have signed the agreement, users from each agency will have read access to one another’s data within 24-48 hours.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Once both Signors have signed the agreement</a:t>
            </a:r>
            <a:r>
              <a:rPr lang="en-US" sz="1500" dirty="0">
                <a:solidFill>
                  <a:schemeClr val="tx1"/>
                </a:solidFill>
              </a:rPr>
              <a:t>, users from each agency will have read access to one another’s data</a:t>
            </a:r>
            <a:r>
              <a:rPr lang="en-US" sz="15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Administrator’s can approved an MOU at anytime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710" y="2006943"/>
            <a:ext cx="1219200" cy="148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9186" y="3209153"/>
            <a:ext cx="593124" cy="28369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754" y="234214"/>
            <a:ext cx="9100747" cy="6994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Establishing Memorandums of Understanding (MOU)</a:t>
            </a:r>
            <a:endParaRPr lang="en-US" dirty="0"/>
          </a:p>
        </p:txBody>
      </p:sp>
      <p:pic>
        <p:nvPicPr>
          <p:cNvPr id="3075" name="Picture 1" descr="cid:image005.png@01D530DF.BB26091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79" y="1449658"/>
            <a:ext cx="7685023" cy="49889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98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9" y="109753"/>
            <a:ext cx="6297152" cy="463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Law Enforcement Success 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937" y="1142203"/>
            <a:ext cx="5124184" cy="28229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27091" y="1691280"/>
            <a:ext cx="3200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ODMAP assists with prosecution which spanned Maryland, West Virginia, and Pennsylvania.  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174787" y="4102454"/>
            <a:ext cx="54369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DAB038"/>
              </a:buClr>
              <a:buSzPct val="80000"/>
            </a:pPr>
            <a:r>
              <a:rPr lang="en-US" sz="1200" b="1" dirty="0">
                <a:solidFill>
                  <a:prstClr val="black"/>
                </a:solidFill>
              </a:rPr>
              <a:t>How did ODMAP &amp; W/B HIDTA </a:t>
            </a:r>
            <a:r>
              <a:rPr lang="en-US" sz="1200" b="1" dirty="0" smtClean="0">
                <a:solidFill>
                  <a:prstClr val="black"/>
                </a:solidFill>
              </a:rPr>
              <a:t>Assist?</a:t>
            </a:r>
          </a:p>
          <a:p>
            <a:pPr marL="171450" lvl="0" indent="-17145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ODFORM </a:t>
            </a:r>
            <a:r>
              <a:rPr lang="en-US" sz="1100" dirty="0">
                <a:solidFill>
                  <a:prstClr val="black"/>
                </a:solidFill>
              </a:rPr>
              <a:t>capability within ODMAP serves as centralized data collection, deconfliction, and information </a:t>
            </a:r>
            <a:r>
              <a:rPr lang="en-US" sz="1100" dirty="0" smtClean="0">
                <a:solidFill>
                  <a:prstClr val="black"/>
                </a:solidFill>
              </a:rPr>
              <a:t>sharing</a:t>
            </a:r>
          </a:p>
          <a:p>
            <a:pPr marL="171450" lvl="0" indent="-17145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Phone </a:t>
            </a:r>
            <a:r>
              <a:rPr lang="en-US" sz="1100" dirty="0">
                <a:solidFill>
                  <a:prstClr val="black"/>
                </a:solidFill>
              </a:rPr>
              <a:t>deconfliction through the Communication Analysis Portal (CAP) assisted with 49 seized </a:t>
            </a:r>
            <a:r>
              <a:rPr lang="en-US" sz="1100" dirty="0" smtClean="0">
                <a:solidFill>
                  <a:prstClr val="black"/>
                </a:solidFill>
              </a:rPr>
              <a:t>phones</a:t>
            </a:r>
          </a:p>
          <a:p>
            <a:pPr marL="171450" lvl="0" indent="-17145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Partnerships </a:t>
            </a:r>
            <a:r>
              <a:rPr lang="en-US" sz="1100" dirty="0">
                <a:solidFill>
                  <a:prstClr val="black"/>
                </a:solidFill>
              </a:rPr>
              <a:t>with U.S. Attorney’s Office for the District of </a:t>
            </a:r>
            <a:r>
              <a:rPr lang="en-US" sz="1100" dirty="0" smtClean="0">
                <a:solidFill>
                  <a:prstClr val="black"/>
                </a:solidFill>
              </a:rPr>
              <a:t>Maryland</a:t>
            </a:r>
          </a:p>
          <a:p>
            <a:pPr marL="171450" lvl="0" indent="-17145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Partnerships </a:t>
            </a:r>
            <a:r>
              <a:rPr lang="en-US" sz="1100" dirty="0">
                <a:solidFill>
                  <a:prstClr val="black"/>
                </a:solidFill>
              </a:rPr>
              <a:t>with Federal, State, and Local Law Enforcement</a:t>
            </a:r>
          </a:p>
          <a:p>
            <a:pPr marL="742950" lvl="1" indent="-285750">
              <a:spcBef>
                <a:spcPts val="1000"/>
              </a:spcBef>
              <a:buClr>
                <a:srgbClr val="DAB038"/>
              </a:buClr>
              <a:buSzPct val="80000"/>
              <a:buFont typeface="Wingdings 3" charset="2"/>
              <a:buChar char=""/>
            </a:pP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DAB038"/>
              </a:buClr>
              <a:buSzPct val="80000"/>
              <a:buFont typeface="Wingdings 3" charset="2"/>
              <a:buChar char=""/>
            </a:pP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3470" y="6359610"/>
            <a:ext cx="5898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  <a:buClr>
                <a:srgbClr val="DAB038"/>
              </a:buClr>
              <a:buSzPct val="80000"/>
            </a:pPr>
            <a:r>
              <a:rPr lang="en-US" sz="1100" dirty="0">
                <a:solidFill>
                  <a:prstClr val="black"/>
                </a:solidFill>
              </a:rPr>
              <a:t>Read More: 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https://www.justice.gov/usao-md/pr/baltimore-heroin-dealer-linked-27-overdoses-9-them-fatal-sentenced-10-years-federal 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246" y="3131327"/>
            <a:ext cx="5033566" cy="6837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426660" y="1831971"/>
            <a:ext cx="337751" cy="148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449" y="301592"/>
            <a:ext cx="4215867" cy="6994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Connect with ODMAP</a:t>
            </a:r>
            <a:endParaRPr lang="en-US" dirty="0"/>
          </a:p>
        </p:txBody>
      </p:sp>
      <p:pic>
        <p:nvPicPr>
          <p:cNvPr id="4" name="Picture 3" descr="BREAKING: FCJ refers case regarding YouTube’s liabilit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8" y="1321804"/>
            <a:ext cx="3106018" cy="162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77" y="2473693"/>
            <a:ext cx="363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subscribe to our YouTube Channel for the latest training </a:t>
            </a:r>
            <a:r>
              <a:rPr lang="en-US" sz="1200" dirty="0" smtClean="0"/>
              <a:t>materials</a:t>
            </a:r>
          </a:p>
          <a:p>
            <a:pPr algn="ctr"/>
            <a:r>
              <a:rPr lang="en-US" sz="1200" u="sng" dirty="0"/>
              <a:t>https://</a:t>
            </a:r>
            <a:r>
              <a:rPr lang="en-US" sz="1200" u="sng" dirty="0" smtClean="0"/>
              <a:t>www.youtube.com/watch?v=1WiTfh5suk8</a:t>
            </a:r>
          </a:p>
          <a:p>
            <a:pPr algn="ctr"/>
            <a:endParaRPr lang="en-US" sz="1200" u="sng" dirty="0"/>
          </a:p>
        </p:txBody>
      </p:sp>
      <p:sp>
        <p:nvSpPr>
          <p:cNvPr id="6" name="Rectangle 5"/>
          <p:cNvSpPr/>
          <p:nvPr/>
        </p:nvSpPr>
        <p:spPr>
          <a:xfrm>
            <a:off x="-22594" y="3120024"/>
            <a:ext cx="464566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a typeface="Calibri" panose="020F0502020204030204" pitchFamily="34" charset="0"/>
              </a:rPr>
              <a:t>YouTube channel contains </a:t>
            </a:r>
            <a:r>
              <a:rPr lang="en-US" sz="1200" dirty="0">
                <a:ea typeface="Calibri" panose="020F0502020204030204" pitchFamily="34" charset="0"/>
              </a:rPr>
              <a:t>the following videos: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a typeface="Calibri" panose="020F0502020204030204" pitchFamily="34" charset="0"/>
              </a:rPr>
              <a:t>Overview of Level 1 platform to include Administrator capabilities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Overview </a:t>
            </a:r>
            <a:r>
              <a:rPr lang="en-US" sz="1200" dirty="0">
                <a:ea typeface="Calibri" panose="020F0502020204030204" pitchFamily="34" charset="0"/>
              </a:rPr>
              <a:t>of creation and implementation of spike alerts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a typeface="Calibri" panose="020F0502020204030204" pitchFamily="34" charset="0"/>
              </a:rPr>
              <a:t>Overview of level 2 platform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a typeface="Calibri" panose="020F0502020204030204" pitchFamily="34" charset="0"/>
              </a:rPr>
              <a:t>ODMAP and Public </a:t>
            </a:r>
            <a:r>
              <a:rPr lang="en-US" sz="1200" dirty="0" smtClean="0">
                <a:ea typeface="Calibri" panose="020F0502020204030204" pitchFamily="34" charset="0"/>
              </a:rPr>
              <a:t>Health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Home screen shortcut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7149" y="1841180"/>
            <a:ext cx="34169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Visit our website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3068" y="2328664"/>
            <a:ext cx="495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Please </a:t>
            </a:r>
            <a:r>
              <a:rPr lang="en-US" sz="1200" dirty="0" smtClean="0"/>
              <a:t>visit </a:t>
            </a:r>
            <a:r>
              <a:rPr lang="en-US" sz="1200" dirty="0"/>
              <a:t>to our </a:t>
            </a:r>
            <a:r>
              <a:rPr lang="en-US" sz="1200" dirty="0" smtClean="0"/>
              <a:t>website for the latest materials</a:t>
            </a:r>
          </a:p>
          <a:p>
            <a:pPr algn="ctr"/>
            <a:r>
              <a:rPr lang="en-US" sz="1200" dirty="0">
                <a:hlinkClick r:id="rId3"/>
              </a:rPr>
              <a:t>http://odmap.org/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860355" y="31200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a typeface="Calibri" panose="020F0502020204030204" pitchFamily="34" charset="0"/>
              </a:rPr>
              <a:t>ODMAP website contains </a:t>
            </a:r>
            <a:r>
              <a:rPr lang="en-US" sz="1200" dirty="0">
                <a:ea typeface="Calibri" panose="020F0502020204030204" pitchFamily="34" charset="0"/>
              </a:rPr>
              <a:t>the </a:t>
            </a:r>
            <a:r>
              <a:rPr lang="en-US" sz="1200" dirty="0" smtClean="0">
                <a:ea typeface="Calibri" panose="020F0502020204030204" pitchFamily="34" charset="0"/>
              </a:rPr>
              <a:t>following:</a:t>
            </a:r>
            <a:endParaRPr lang="en-US" sz="1200" dirty="0"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Policies and Procedures </a:t>
            </a:r>
            <a:endParaRPr lang="en-US" sz="1200" dirty="0"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Overdose Spike Response Framework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Participating Agency Map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ODMAP Training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Training Manual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FAQ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Gaining agency </a:t>
            </a:r>
            <a:r>
              <a:rPr lang="en-US" sz="1200" dirty="0">
                <a:ea typeface="Calibri" panose="020F0502020204030204" pitchFamily="34" charset="0"/>
              </a:rPr>
              <a:t>a</a:t>
            </a:r>
            <a:r>
              <a:rPr lang="en-US" sz="1200" dirty="0" smtClean="0">
                <a:ea typeface="Calibri" panose="020F0502020204030204" pitchFamily="34" charset="0"/>
              </a:rPr>
              <a:t>ccess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Tutorial for Law </a:t>
            </a:r>
            <a:r>
              <a:rPr lang="en-US" sz="1200" dirty="0">
                <a:ea typeface="Calibri" panose="020F0502020204030204" pitchFamily="34" charset="0"/>
              </a:rPr>
              <a:t>E</a:t>
            </a:r>
            <a:r>
              <a:rPr lang="en-US" sz="1200" dirty="0" smtClean="0">
                <a:ea typeface="Calibri" panose="020F0502020204030204" pitchFamily="34" charset="0"/>
              </a:rPr>
              <a:t>nforcement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Tutorial for Fire/EMS</a:t>
            </a:r>
          </a:p>
        </p:txBody>
      </p:sp>
    </p:spTree>
    <p:extLst>
      <p:ext uri="{BB962C8B-B14F-4D97-AF65-F5344CB8AC3E}">
        <p14:creationId xmlns:p14="http://schemas.microsoft.com/office/powerpoint/2010/main" val="9531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82" y="69437"/>
            <a:ext cx="5955669" cy="6593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How to register – ODMAP New Level 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7910" y="3498979"/>
            <a:ext cx="3769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Navigate to: https</a:t>
            </a:r>
            <a:r>
              <a:rPr lang="en-US" sz="1100" dirty="0"/>
              <a:t>://https://odmap.hidta.org/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42792" y="2369976"/>
            <a:ext cx="382555" cy="242595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7366" y="3610947"/>
            <a:ext cx="3710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Click: Register as a new user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027623" y="4010137"/>
            <a:ext cx="2967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Enter all your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Your agency code is required – if you do not know your agency code, please contact the agency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Scroll </a:t>
            </a:r>
            <a:r>
              <a:rPr lang="en-US" sz="1600" dirty="0" smtClean="0">
                <a:solidFill>
                  <a:srgbClr val="FF0000"/>
                </a:solidFill>
              </a:rPr>
              <a:t>ALL</a:t>
            </a:r>
            <a:r>
              <a:rPr lang="en-US" sz="1600" dirty="0" smtClean="0"/>
              <a:t> the way to bottom and click </a:t>
            </a:r>
            <a:r>
              <a:rPr lang="en-US" sz="1600" dirty="0" smtClean="0">
                <a:solidFill>
                  <a:srgbClr val="FF0000"/>
                </a:solidFill>
              </a:rPr>
              <a:t>register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662189" y="4907902"/>
            <a:ext cx="598652" cy="260904"/>
          </a:xfrm>
          <a:prstGeom prst="lef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3" y="866380"/>
            <a:ext cx="3197077" cy="26365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881" y="885015"/>
            <a:ext cx="3197077" cy="26365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 rot="3179660">
            <a:off x="5160241" y="2310943"/>
            <a:ext cx="597159" cy="270588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2805" y="2808784"/>
            <a:ext cx="1336614" cy="227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37" y="4163674"/>
            <a:ext cx="4462627" cy="20952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50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780" y="2752531"/>
            <a:ext cx="402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DAB038"/>
              </a:buClr>
              <a:buSzPct val="80000"/>
            </a:pPr>
            <a:r>
              <a:rPr lang="en-US" sz="1400" dirty="0"/>
              <a:t>Once you click register, </a:t>
            </a:r>
            <a:r>
              <a:rPr lang="en-US" sz="1400" dirty="0" smtClean="0"/>
              <a:t>you will receive a confirmation page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4493" y="3139212"/>
            <a:ext cx="279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Check your email to confirm your account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57634" y="4744659"/>
            <a:ext cx="616324" cy="141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842" y="4677030"/>
            <a:ext cx="2311731" cy="651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28789"/>
            <a:ext cx="5955669" cy="6593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How to register – ODMAP New Level 1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02" y="559040"/>
            <a:ext cx="6369296" cy="20446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21" y="3400698"/>
            <a:ext cx="6810375" cy="1657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Left Arrow 5"/>
          <p:cNvSpPr/>
          <p:nvPr/>
        </p:nvSpPr>
        <p:spPr>
          <a:xfrm rot="20470793" flipV="1">
            <a:off x="6273051" y="3259358"/>
            <a:ext cx="791713" cy="282680"/>
          </a:xfrm>
          <a:prstGeom prst="leftArrow">
            <a:avLst>
              <a:gd name="adj1" fmla="val 155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171" y="3989423"/>
            <a:ext cx="2549806" cy="13388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821" y="5470890"/>
            <a:ext cx="9182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new Level 1 users </a:t>
            </a:r>
            <a:r>
              <a:rPr lang="en-US" b="1" u="sng" dirty="0" smtClean="0"/>
              <a:t>must</a:t>
            </a:r>
            <a:r>
              <a:rPr lang="en-US" dirty="0" smtClean="0"/>
              <a:t> be approved by their assigned agency administrator(s)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Once an assigned agency administrator(s) has approved a new user, an e-mail with login instructions will be sent to the user requesting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" y="137962"/>
            <a:ext cx="9168124" cy="728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Link ODMAP to Federated 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5" y="1557788"/>
            <a:ext cx="9167027" cy="2407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4042610"/>
            <a:ext cx="69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linked, you will see ODMAP Level 2 on your Level 1 taskbar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16" y="4808119"/>
            <a:ext cx="9015716" cy="408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494" y="4716977"/>
            <a:ext cx="536494" cy="499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3372" y="5428403"/>
            <a:ext cx="7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Users that have a separate login for Level 1 and Level 2, will be able to link their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enter a suspected overdose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4" y="122298"/>
            <a:ext cx="1588658" cy="7137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Level 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230" y="122298"/>
            <a:ext cx="6114421" cy="6651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1829" y="506498"/>
            <a:ext cx="344859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3 options for entering location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20440" y="3840220"/>
            <a:ext cx="3074126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Optional Case Information Section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437058"/>
            <a:ext cx="23899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One-click selection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34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911" y="287383"/>
            <a:ext cx="5192243" cy="740229"/>
          </a:xfrm>
        </p:spPr>
        <p:txBody>
          <a:bodyPr/>
          <a:lstStyle/>
          <a:p>
            <a:pPr algn="ctr"/>
            <a:r>
              <a:rPr lang="en-US" dirty="0" smtClean="0"/>
              <a:t>Confirming entry 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4735" y="5304111"/>
            <a:ext cx="783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Clicking the “Map it” Button allows the user to view the location before </a:t>
            </a:r>
            <a:r>
              <a:rPr lang="en-US" sz="1400" dirty="0" smtClean="0"/>
              <a:t>submitting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The date and time fields automatically show the current </a:t>
            </a:r>
            <a:r>
              <a:rPr lang="en-US" sz="1400" dirty="0" smtClean="0"/>
              <a:t>date/time only if a user has used </a:t>
            </a:r>
            <a:r>
              <a:rPr lang="en-US" sz="1400" i="1" dirty="0" smtClean="0"/>
              <a:t>current location. </a:t>
            </a:r>
            <a:r>
              <a:rPr lang="en-US" sz="1400" dirty="0" smtClean="0"/>
              <a:t>If an address or coordinates are entered the date/time fields are blank. </a:t>
            </a:r>
            <a:r>
              <a:rPr lang="en-US" sz="1400" i="1" dirty="0" smtClean="0"/>
              <a:t>                          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/>
              <a:t>The user may edit the date and time prior to submitting the incident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11" y="1027612"/>
            <a:ext cx="5436258" cy="41768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22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DMAP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DAB038"/>
      </a:accent1>
      <a:accent2>
        <a:srgbClr val="9E1B34"/>
      </a:accent2>
      <a:accent3>
        <a:srgbClr val="9E1B34"/>
      </a:accent3>
      <a:accent4>
        <a:srgbClr val="DAB038"/>
      </a:accent4>
      <a:accent5>
        <a:srgbClr val="9E1B34"/>
      </a:accent5>
      <a:accent6>
        <a:srgbClr val="DAB038"/>
      </a:accent6>
      <a:hlink>
        <a:srgbClr val="9E1B34"/>
      </a:hlink>
      <a:folHlink>
        <a:srgbClr val="DAB038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46470</TotalTime>
  <Words>2282</Words>
  <Application>Microsoft Office PowerPoint</Application>
  <PresentationFormat>Widescreen</PresentationFormat>
  <Paragraphs>235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Facet</vt:lpstr>
      <vt:lpstr>Image</vt:lpstr>
      <vt:lpstr>PowerPoint Presentation</vt:lpstr>
      <vt:lpstr>What is ODMAP?</vt:lpstr>
      <vt:lpstr>ODMAP Levels</vt:lpstr>
      <vt:lpstr>How to register – ODMAP New Level 1</vt:lpstr>
      <vt:lpstr>How to register – ODMAP New Level 1</vt:lpstr>
      <vt:lpstr>How to Link ODMAP to Federated Organization</vt:lpstr>
      <vt:lpstr>How to enter a suspected overdose</vt:lpstr>
      <vt:lpstr>Level 1</vt:lpstr>
      <vt:lpstr>Confirming entry point</vt:lpstr>
      <vt:lpstr>Successful Submission</vt:lpstr>
      <vt:lpstr>Duplicate Entry Notification</vt:lpstr>
      <vt:lpstr>Case Explorer</vt:lpstr>
      <vt:lpstr>Case Explorer - ODFORM</vt:lpstr>
      <vt:lpstr>PowerPoint Presentation</vt:lpstr>
      <vt:lpstr>PowerPoint Presentation</vt:lpstr>
      <vt:lpstr>PowerPoint Presentation</vt:lpstr>
      <vt:lpstr>PowerPoint Presentation</vt:lpstr>
      <vt:lpstr>How to use ODMAP at a scene</vt:lpstr>
      <vt:lpstr>Manage Overdoses</vt:lpstr>
      <vt:lpstr>Search Records</vt:lpstr>
      <vt:lpstr>What Can An Agency Administrator Do?</vt:lpstr>
      <vt:lpstr>PowerPoint Presentation</vt:lpstr>
      <vt:lpstr>User Management – Level 1 users</vt:lpstr>
      <vt:lpstr>User Management – Level 1 users</vt:lpstr>
      <vt:lpstr>User Management – Level 1 users Approving New User</vt:lpstr>
      <vt:lpstr>User Management – Level 1 users Approving New User</vt:lpstr>
      <vt:lpstr>Managing ODMAP Account</vt:lpstr>
      <vt:lpstr>ODMAP Level 2</vt:lpstr>
      <vt:lpstr>How to register for Level 2</vt:lpstr>
      <vt:lpstr>Alert Management</vt:lpstr>
      <vt:lpstr>What is a Spike Alert?</vt:lpstr>
      <vt:lpstr>Creating Spike Alerts</vt:lpstr>
      <vt:lpstr>Creating Overdose Alerts</vt:lpstr>
      <vt:lpstr>Creating Statewide Alerts</vt:lpstr>
      <vt:lpstr>Establishing Memorandums of Understanding (MOU)</vt:lpstr>
      <vt:lpstr>Establishing Memorandums of Understanding (MOU)</vt:lpstr>
      <vt:lpstr>Law Enforcement Success Story</vt:lpstr>
      <vt:lpstr>Connect with ODMAP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Bruns</dc:creator>
  <cp:lastModifiedBy>Burke, Gordie</cp:lastModifiedBy>
  <cp:revision>167</cp:revision>
  <dcterms:created xsi:type="dcterms:W3CDTF">2018-11-05T13:46:29Z</dcterms:created>
  <dcterms:modified xsi:type="dcterms:W3CDTF">2020-01-30T14:50:21Z</dcterms:modified>
</cp:coreProperties>
</file>