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86" r:id="rId4"/>
    <p:sldId id="276" r:id="rId5"/>
    <p:sldId id="296" r:id="rId6"/>
    <p:sldId id="291" r:id="rId7"/>
    <p:sldId id="279" r:id="rId8"/>
    <p:sldId id="297" r:id="rId9"/>
    <p:sldId id="293" r:id="rId10"/>
    <p:sldId id="298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man, Lauren" initials="WL" lastIdx="5" clrIdx="0">
    <p:extLst>
      <p:ext uri="{19B8F6BF-5375-455C-9EA6-DF929625EA0E}">
        <p15:presenceInfo xmlns:p15="http://schemas.microsoft.com/office/powerpoint/2012/main" userId="S-1-5-21-3160400683-2110914964-1416604790-280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C373-C3C8-458C-8B2C-C57F062044E6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FB0E-107C-4F5A-8959-1270E7856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0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most important components of ODMAP is to isolate</a:t>
            </a:r>
            <a:r>
              <a:rPr lang="en-US" baseline="0" dirty="0" smtClean="0"/>
              <a:t> how drugs are moving throughout a specific region </a:t>
            </a:r>
          </a:p>
          <a:p>
            <a:r>
              <a:rPr lang="en-US" baseline="0" dirty="0" smtClean="0"/>
              <a:t>We want to see how they are moving in order to better track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FBAF4C-80E7-4BC0-9B81-78C1E2CB5D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4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34" y="1542421"/>
            <a:ext cx="7771768" cy="25002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30" y="5868757"/>
            <a:ext cx="2271274" cy="8824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E1B3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dmap.or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qQSzWjl8fRk" TargetMode="Externa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justice.gov/usao-md/pr/baltimore-heroin-dealer-linked-27-overdoses-9-them-fatal-sentenced-10-years-fed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Washington/Baltimore High Intensity Drug Trafficking Areas (W/B HIDTA)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Agency Training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38897"/>
            <a:ext cx="8596668" cy="1320800"/>
          </a:xfrm>
        </p:spPr>
        <p:txBody>
          <a:bodyPr/>
          <a:lstStyle/>
          <a:p>
            <a:r>
              <a:rPr lang="en-US" dirty="0" smtClean="0"/>
              <a:t>Behavioral &amp; Public Health Success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30401"/>
            <a:ext cx="4053015" cy="4272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chemeClr val="tx1"/>
                </a:solidFill>
              </a:rPr>
              <a:t>Erie County, NY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Erie County Health Department utilizes ODMAP as a tool to identify treatment referrals.  Health Department staff members monitor ODMAP for new points throughout the county and interfaces with local police who provide a copy of the police report.   The Health Departments Peer Recovery Specialist then goes to the overdose victim’s home with a police officer and discusses treatment options. In the first 90 days of this program, 47% of referrals remain connected to care after 30 days.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16" y="2179060"/>
            <a:ext cx="4812473" cy="28954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4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449" y="301592"/>
            <a:ext cx="4215867" cy="6994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Connect with ODMAP</a:t>
            </a:r>
            <a:endParaRPr lang="en-US" dirty="0"/>
          </a:p>
        </p:txBody>
      </p:sp>
      <p:pic>
        <p:nvPicPr>
          <p:cNvPr id="4" name="Picture 3" descr="BREAKING: FCJ refers case regarding YouTube’s liabilit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8" y="1321804"/>
            <a:ext cx="3106018" cy="1623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577" y="2473693"/>
            <a:ext cx="363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subscribe to our YouTube Channel for the latest training </a:t>
            </a:r>
            <a:r>
              <a:rPr lang="en-US" sz="1200" dirty="0" smtClean="0"/>
              <a:t>materials</a:t>
            </a:r>
          </a:p>
          <a:p>
            <a:pPr algn="ctr"/>
            <a:r>
              <a:rPr lang="en-US" sz="1200" u="sng" dirty="0"/>
              <a:t>https://</a:t>
            </a:r>
            <a:r>
              <a:rPr lang="en-US" sz="1200" u="sng" dirty="0" smtClean="0"/>
              <a:t>www.youtube.com/watch?v=1WiTfh5suk8</a:t>
            </a:r>
          </a:p>
          <a:p>
            <a:pPr algn="ctr"/>
            <a:endParaRPr lang="en-US" sz="1200" u="sng" dirty="0"/>
          </a:p>
        </p:txBody>
      </p:sp>
      <p:sp>
        <p:nvSpPr>
          <p:cNvPr id="6" name="Rectangle 5"/>
          <p:cNvSpPr/>
          <p:nvPr/>
        </p:nvSpPr>
        <p:spPr>
          <a:xfrm>
            <a:off x="-22594" y="3120024"/>
            <a:ext cx="46456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YouTube channel contains </a:t>
            </a:r>
            <a:r>
              <a:rPr lang="en-US" sz="1200" dirty="0">
                <a:ea typeface="Calibri" panose="020F0502020204030204" pitchFamily="34" charset="0"/>
              </a:rPr>
              <a:t>the following videos: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1 platform to include Administrator capabilities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Overview </a:t>
            </a:r>
            <a:r>
              <a:rPr lang="en-US" sz="1200" dirty="0">
                <a:ea typeface="Calibri" panose="020F0502020204030204" pitchFamily="34" charset="0"/>
              </a:rPr>
              <a:t>of creation and implementation of spike alerts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Overview of level 2 platform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a typeface="Calibri" panose="020F0502020204030204" pitchFamily="34" charset="0"/>
              </a:rPr>
              <a:t>ODMAP and Public </a:t>
            </a:r>
            <a:r>
              <a:rPr lang="en-US" sz="1200" dirty="0" smtClean="0">
                <a:ea typeface="Calibri" panose="020F0502020204030204" pitchFamily="34" charset="0"/>
              </a:rPr>
              <a:t>Health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Home screen shortcut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7149" y="1841180"/>
            <a:ext cx="34169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Visit our website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3068" y="2328664"/>
            <a:ext cx="4954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Please </a:t>
            </a:r>
            <a:r>
              <a:rPr lang="en-US" sz="1200" dirty="0" smtClean="0"/>
              <a:t>visit </a:t>
            </a:r>
            <a:r>
              <a:rPr lang="en-US" sz="1200" dirty="0"/>
              <a:t>to our </a:t>
            </a:r>
            <a:r>
              <a:rPr lang="en-US" sz="1200" dirty="0" smtClean="0"/>
              <a:t>website for the latest materials</a:t>
            </a:r>
          </a:p>
          <a:p>
            <a:pPr algn="ctr"/>
            <a:r>
              <a:rPr lang="en-US" sz="1200" dirty="0">
                <a:hlinkClick r:id="rId3"/>
              </a:rPr>
              <a:t>http://odmap.org/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860355" y="3120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a typeface="Calibri" panose="020F0502020204030204" pitchFamily="34" charset="0"/>
              </a:rPr>
              <a:t>ODMAP website contains </a:t>
            </a:r>
            <a:r>
              <a:rPr lang="en-US" sz="1200" dirty="0">
                <a:ea typeface="Calibri" panose="020F0502020204030204" pitchFamily="34" charset="0"/>
              </a:rPr>
              <a:t>the </a:t>
            </a:r>
            <a:r>
              <a:rPr lang="en-US" sz="1200" dirty="0" smtClean="0">
                <a:ea typeface="Calibri" panose="020F0502020204030204" pitchFamily="34" charset="0"/>
              </a:rPr>
              <a:t>following: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Policies and Procedures </a:t>
            </a:r>
            <a:endParaRPr lang="en-US" sz="1200" dirty="0"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Overdose Spike Response Framework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Participating Agency Map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ODMAP Training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Training Manual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FAQ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Gaining agency </a:t>
            </a:r>
            <a:r>
              <a:rPr lang="en-US" sz="1200" dirty="0">
                <a:ea typeface="Calibri" panose="020F0502020204030204" pitchFamily="34" charset="0"/>
              </a:rPr>
              <a:t>a</a:t>
            </a:r>
            <a:r>
              <a:rPr lang="en-US" sz="1200" dirty="0" smtClean="0">
                <a:ea typeface="Calibri" panose="020F0502020204030204" pitchFamily="34" charset="0"/>
              </a:rPr>
              <a:t>ccess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Law </a:t>
            </a:r>
            <a:r>
              <a:rPr lang="en-US" sz="1200" dirty="0">
                <a:ea typeface="Calibri" panose="020F0502020204030204" pitchFamily="34" charset="0"/>
              </a:rPr>
              <a:t>E</a:t>
            </a:r>
            <a:r>
              <a:rPr lang="en-US" sz="1200" dirty="0" smtClean="0">
                <a:ea typeface="Calibri" panose="020F0502020204030204" pitchFamily="34" charset="0"/>
              </a:rPr>
              <a:t>nforcement</a:t>
            </a:r>
          </a:p>
          <a:p>
            <a:pPr marL="1600200" lvl="3" indent="-228600">
              <a:buFont typeface="Wingdings" panose="05000000000000000000" pitchFamily="2" charset="2"/>
              <a:buChar char=""/>
            </a:pPr>
            <a:r>
              <a:rPr lang="en-US" sz="1200" dirty="0" smtClean="0">
                <a:ea typeface="Calibri" panose="020F0502020204030204" pitchFamily="34" charset="0"/>
              </a:rPr>
              <a:t>Tutorial for Fire/EMS</a:t>
            </a:r>
          </a:p>
        </p:txBody>
      </p:sp>
    </p:spTree>
    <p:extLst>
      <p:ext uri="{BB962C8B-B14F-4D97-AF65-F5344CB8AC3E}">
        <p14:creationId xmlns:p14="http://schemas.microsoft.com/office/powerpoint/2010/main" val="33432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ODMAP?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92" y="2459493"/>
            <a:ext cx="8854414" cy="192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Overdose Detection Mapping Application Program (ODMAP) provides 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ear real-time </a:t>
            </a:r>
            <a:r>
              <a:rPr lang="en-US" dirty="0">
                <a:solidFill>
                  <a:schemeClr val="tx1"/>
                </a:solidFill>
              </a:rPr>
              <a:t>suspected overdose surveillance data across jurisdictions to support public health and public safety </a:t>
            </a:r>
            <a:r>
              <a:rPr lang="en-US" dirty="0" smtClean="0">
                <a:solidFill>
                  <a:schemeClr val="tx1"/>
                </a:solidFill>
              </a:rPr>
              <a:t>efforts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acilitates near real-time </a:t>
            </a:r>
            <a:r>
              <a:rPr lang="en-US" dirty="0">
                <a:solidFill>
                  <a:schemeClr val="tx1"/>
                </a:solidFill>
              </a:rPr>
              <a:t>data sharing and timely responses to changes in overdose patterns such as a sudden increase, or spike in overdose </a:t>
            </a:r>
            <a:r>
              <a:rPr lang="en-US" dirty="0" smtClean="0">
                <a:solidFill>
                  <a:schemeClr val="tx1"/>
                </a:solidFill>
              </a:rPr>
              <a:t>events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3764037" cy="52251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ODMAP Levels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Entering suspected overdoses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Managing suspected overdoses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>
                <a:solidFill>
                  <a:schemeClr val="tx1"/>
                </a:solidFill>
              </a:rPr>
              <a:t>Management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Alert Management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ODFORM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MOU Management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ODMAP Level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3742107" cy="28797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National Map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Ability to analyze data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ODMAP Level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7086"/>
            <a:ext cx="5286862" cy="659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register for Level 1?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24" y="1427584"/>
            <a:ext cx="3596349" cy="20713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7910" y="3498979"/>
            <a:ext cx="3769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Navigate to: https</a:t>
            </a:r>
            <a:r>
              <a:rPr lang="en-US" sz="1100" dirty="0"/>
              <a:t>://odmap.hidta.org/Account/Login?ReturnUrl=%2F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42792" y="2369976"/>
            <a:ext cx="382555" cy="242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66" y="1427583"/>
            <a:ext cx="3596349" cy="20713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7366" y="3610947"/>
            <a:ext cx="3710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Click: Register as a new user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5579706" y="3144416"/>
            <a:ext cx="895834" cy="270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179660">
            <a:off x="5075853" y="2612571"/>
            <a:ext cx="597159" cy="27058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4" y="4010137"/>
            <a:ext cx="4530047" cy="2317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27623" y="4010137"/>
            <a:ext cx="29671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Enter all your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Your agency code is required – if you do not know your agency code, please contact the agency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Scroll </a:t>
            </a:r>
            <a:r>
              <a:rPr lang="en-US" sz="1600" dirty="0" smtClean="0">
                <a:solidFill>
                  <a:srgbClr val="FF0000"/>
                </a:solidFill>
              </a:rPr>
              <a:t>ALL</a:t>
            </a:r>
            <a:r>
              <a:rPr lang="en-US" sz="1600" dirty="0" smtClean="0"/>
              <a:t> the way to bottom and click </a:t>
            </a:r>
            <a:r>
              <a:rPr lang="en-US" sz="1600" dirty="0" smtClean="0">
                <a:solidFill>
                  <a:srgbClr val="FF0000"/>
                </a:solidFill>
              </a:rPr>
              <a:t>register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662189" y="4907902"/>
            <a:ext cx="598652" cy="2609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register cont.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780" y="2752531"/>
            <a:ext cx="402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400" dirty="0"/>
              <a:t>Once you click register, </a:t>
            </a:r>
            <a:r>
              <a:rPr lang="en-US" sz="1400" dirty="0" smtClean="0"/>
              <a:t>you will receive a confirmation page</a:t>
            </a:r>
            <a:endParaRPr lang="en-US" sz="1400" dirty="0"/>
          </a:p>
        </p:txBody>
      </p:sp>
      <p:sp>
        <p:nvSpPr>
          <p:cNvPr id="6" name="Left Arrow 5"/>
          <p:cNvSpPr/>
          <p:nvPr/>
        </p:nvSpPr>
        <p:spPr>
          <a:xfrm rot="20470793">
            <a:off x="6808635" y="4028807"/>
            <a:ext cx="378654" cy="233398"/>
          </a:xfrm>
          <a:prstGeom prst="lef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14814" y="3973969"/>
            <a:ext cx="279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your email to confirm your account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57634" y="4744659"/>
            <a:ext cx="616324" cy="141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2" y="1465935"/>
            <a:ext cx="6527972" cy="10656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004917"/>
            <a:ext cx="6094268" cy="14794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543" y="4320930"/>
            <a:ext cx="1072989" cy="2072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430" y="4204556"/>
            <a:ext cx="341406" cy="29263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796" y="5350268"/>
            <a:ext cx="2549806" cy="13388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998573" y="4528212"/>
            <a:ext cx="3682313" cy="58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842" y="4677030"/>
            <a:ext cx="2311731" cy="651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473778" y="681050"/>
          <a:ext cx="4140831" cy="326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3" imgW="8266320" imgH="6399720" progId="Photoshop.Image.16">
                  <p:embed/>
                </p:oleObj>
              </mc:Choice>
              <mc:Fallback>
                <p:oleObj name="Image" r:id="rId3" imgW="8266320" imgH="6399720" progId="Photoshop.Image.16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3778" y="681050"/>
                        <a:ext cx="4140831" cy="326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6" y="348797"/>
            <a:ext cx="3854528" cy="332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use ODMAP at a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45" y="769100"/>
            <a:ext cx="4248833" cy="6016711"/>
          </a:xfrm>
          <a:noFill/>
        </p:spPr>
        <p:txBody>
          <a:bodyPr>
            <a:normAutofit lnSpcReduction="10000"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If a user is using ODMAP though their vehicle: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</a:rPr>
              <a:t>First responders may create a shortcut to the website through </a:t>
            </a:r>
            <a:r>
              <a:rPr lang="en-US" sz="1500" dirty="0" smtClean="0">
                <a:solidFill>
                  <a:schemeClr val="tx1"/>
                </a:solidFill>
              </a:rPr>
              <a:t>mobile phones and tablets. </a:t>
            </a:r>
            <a:r>
              <a:rPr lang="en-US" sz="1500" dirty="0" smtClean="0">
                <a:solidFill>
                  <a:schemeClr val="tx1"/>
                </a:solidFill>
              </a:rPr>
              <a:t>Please visit </a:t>
            </a: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www.youtube.com/watch?v=qQSzWjl8fRk</a:t>
            </a:r>
            <a:r>
              <a:rPr lang="en-US" sz="1400" dirty="0" smtClean="0"/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to learn </a:t>
            </a:r>
            <a:r>
              <a:rPr lang="en-US" sz="1500" dirty="0" smtClean="0">
                <a:solidFill>
                  <a:schemeClr val="tx1"/>
                </a:solidFill>
              </a:rPr>
              <a:t>how. </a:t>
            </a:r>
            <a:r>
              <a:rPr lang="en-US" sz="1500" dirty="0">
                <a:solidFill>
                  <a:schemeClr val="tx1"/>
                </a:solidFill>
              </a:rPr>
              <a:t>Users are </a:t>
            </a:r>
            <a:r>
              <a:rPr lang="en-US" sz="1500" dirty="0" smtClean="0">
                <a:solidFill>
                  <a:schemeClr val="tx1"/>
                </a:solidFill>
              </a:rPr>
              <a:t>also able </a:t>
            </a:r>
            <a:r>
              <a:rPr lang="en-US" sz="1500" dirty="0">
                <a:solidFill>
                  <a:schemeClr val="tx1"/>
                </a:solidFill>
              </a:rPr>
              <a:t>to </a:t>
            </a:r>
            <a:r>
              <a:rPr lang="en-US" sz="1500" dirty="0" smtClean="0">
                <a:solidFill>
                  <a:schemeClr val="tx1"/>
                </a:solidFill>
              </a:rPr>
              <a:t>access ODMAP through their Mobile </a:t>
            </a:r>
            <a:r>
              <a:rPr lang="en-US" sz="1500" dirty="0">
                <a:solidFill>
                  <a:schemeClr val="tx1"/>
                </a:solidFill>
              </a:rPr>
              <a:t>Desktop Terminal (MDT</a:t>
            </a:r>
            <a:r>
              <a:rPr lang="en-US" sz="1500" dirty="0" smtClean="0">
                <a:solidFill>
                  <a:schemeClr val="tx1"/>
                </a:solidFill>
              </a:rPr>
              <a:t>). </a:t>
            </a:r>
            <a:endParaRPr lang="en-US" sz="1500" dirty="0" smtClean="0">
              <a:solidFill>
                <a:schemeClr val="tx1"/>
              </a:solidFill>
            </a:endParaRP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Navigate </a:t>
            </a:r>
            <a:r>
              <a:rPr lang="en-US" sz="1500" dirty="0" smtClean="0">
                <a:solidFill>
                  <a:schemeClr val="tx1"/>
                </a:solidFill>
              </a:rPr>
              <a:t>to: https</a:t>
            </a:r>
            <a:r>
              <a:rPr lang="en-US" sz="1500" dirty="0">
                <a:solidFill>
                  <a:schemeClr val="tx1"/>
                </a:solidFill>
              </a:rPr>
              <a:t>://</a:t>
            </a:r>
            <a:r>
              <a:rPr lang="en-US" sz="1500" dirty="0" smtClean="0">
                <a:solidFill>
                  <a:schemeClr val="tx1"/>
                </a:solidFill>
              </a:rPr>
              <a:t>odmap.hidta.org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Enter in your login credentials and </a:t>
            </a:r>
            <a:r>
              <a:rPr lang="en-US" sz="1500" dirty="0">
                <a:solidFill>
                  <a:schemeClr val="tx1"/>
                </a:solidFill>
              </a:rPr>
              <a:t>a</a:t>
            </a:r>
            <a:r>
              <a:rPr lang="en-US" sz="1500" dirty="0" smtClean="0">
                <a:solidFill>
                  <a:schemeClr val="tx1"/>
                </a:solidFill>
              </a:rPr>
              <a:t>llow the system to remember your credentials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You will be prompted to our home screen, which allows the user to enter the suspected overdose information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ODMAP Level 1 has </a:t>
            </a:r>
            <a:r>
              <a:rPr lang="en-US" sz="1500" dirty="0">
                <a:solidFill>
                  <a:schemeClr val="tx1"/>
                </a:solidFill>
              </a:rPr>
              <a:t>the ability to the log </a:t>
            </a:r>
            <a:r>
              <a:rPr lang="en-US" sz="1500" dirty="0" smtClean="0">
                <a:solidFill>
                  <a:schemeClr val="tx1"/>
                </a:solidFill>
              </a:rPr>
              <a:t> the location </a:t>
            </a:r>
            <a:r>
              <a:rPr lang="en-US" sz="1500" dirty="0">
                <a:solidFill>
                  <a:schemeClr val="tx1"/>
                </a:solidFill>
              </a:rPr>
              <a:t>through </a:t>
            </a:r>
            <a:r>
              <a:rPr lang="en-US" sz="1500" i="1" dirty="0" smtClean="0">
                <a:solidFill>
                  <a:schemeClr val="tx1"/>
                </a:solidFill>
              </a:rPr>
              <a:t>my devices location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The user is able to submitted preliminary information on scene and edit the entry point later, if needed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885" t="3087" r="3087" b="2001"/>
          <a:stretch/>
        </p:blipFill>
        <p:spPr>
          <a:xfrm>
            <a:off x="7411453" y="2637321"/>
            <a:ext cx="2184935" cy="30897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/>
          <a:lstStyle/>
          <a:p>
            <a:r>
              <a:rPr lang="en-US" dirty="0" smtClean="0"/>
              <a:t>ODMAP Level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9412"/>
            <a:ext cx="8596668" cy="29742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ODMAP Level 2 dashboard is a web-based application, which is designed to facilitate real-time surveillance of suspected overdoses. The dashboard allows Level 2 users the ability to display and filter locations of suspected overdoses enter by Level 1 users. The system can also be used to identify hot spots of suspected overdoses and spikes throughout the nation. The ODMAP Level 2 dashboard is designed as a tool for decision-makers to be able to view and  analyze the data nationally.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Level 1 and Level 2 have been designed to be used on a laptop, desktop and  tablets.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T-Service-4you - Servi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49" y="4392215"/>
            <a:ext cx="1613228" cy="16132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aptop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53" y="4441241"/>
            <a:ext cx="2125058" cy="14076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ablet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9" y="4441241"/>
            <a:ext cx="1515177" cy="1515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74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9343"/>
            <a:ext cx="5290329" cy="47805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register for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00194"/>
            <a:ext cx="4184035" cy="1920522"/>
          </a:xfrm>
        </p:spPr>
        <p:txBody>
          <a:bodyPr>
            <a:normAutofit fontScale="92500" lnSpcReduction="20000"/>
          </a:bodyPr>
          <a:lstStyle/>
          <a:p>
            <a:r>
              <a:rPr lang="en-US" sz="1300" dirty="0" smtClean="0">
                <a:solidFill>
                  <a:schemeClr val="tx1"/>
                </a:solidFill>
              </a:rPr>
              <a:t>Agency administrators have the ability to create level 2 users for their agency in </a:t>
            </a:r>
            <a:r>
              <a:rPr lang="en-US" sz="1300" dirty="0">
                <a:solidFill>
                  <a:schemeClr val="tx1"/>
                </a:solidFill>
              </a:rPr>
              <a:t>4</a:t>
            </a:r>
            <a:r>
              <a:rPr lang="en-US" sz="1300" dirty="0" smtClean="0">
                <a:solidFill>
                  <a:schemeClr val="tx1"/>
                </a:solidFill>
              </a:rPr>
              <a:t> easy steps!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1: Click on Manage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</a:t>
            </a:r>
            <a:r>
              <a:rPr lang="en-US" sz="1300" dirty="0">
                <a:solidFill>
                  <a:schemeClr val="tx1"/>
                </a:solidFill>
              </a:rPr>
              <a:t>2</a:t>
            </a:r>
            <a:r>
              <a:rPr lang="en-US" sz="1300" dirty="0" smtClean="0">
                <a:solidFill>
                  <a:schemeClr val="tx1"/>
                </a:solidFill>
              </a:rPr>
              <a:t>: Click User Account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3: Scroll to the bottom for Level 2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Step 4: Enter in the new users name, email and phone number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chemeClr val="tx1"/>
                </a:solidFill>
              </a:rPr>
              <a:t>*Creating </a:t>
            </a:r>
            <a:r>
              <a:rPr lang="en-US" sz="1300" b="1" dirty="0">
                <a:solidFill>
                  <a:schemeClr val="tx1"/>
                </a:solidFill>
              </a:rPr>
              <a:t>a new user may take 1 to 2 business </a:t>
            </a:r>
            <a:r>
              <a:rPr lang="en-US" sz="1300" b="1" dirty="0" smtClean="0">
                <a:solidFill>
                  <a:schemeClr val="tx1"/>
                </a:solidFill>
              </a:rPr>
              <a:t>days</a:t>
            </a:r>
          </a:p>
          <a:p>
            <a:pPr marL="0" indent="0">
              <a:buNone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365" y="3347532"/>
            <a:ext cx="382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200" dirty="0" smtClean="0"/>
              <a:t>Once they agency administrator has created a Level 2 user, an e-mail conformation will be sent to the new user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5" y="3993863"/>
            <a:ext cx="8444235" cy="27000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Bent Arrow 6"/>
          <p:cNvSpPr/>
          <p:nvPr/>
        </p:nvSpPr>
        <p:spPr>
          <a:xfrm rot="5400000">
            <a:off x="4362445" y="3479541"/>
            <a:ext cx="382449" cy="431625"/>
          </a:xfrm>
          <a:prstGeom prst="bentArrow">
            <a:avLst>
              <a:gd name="adj1" fmla="val 25000"/>
              <a:gd name="adj2" fmla="val 338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56" y="1472301"/>
            <a:ext cx="5016969" cy="15460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5-Point Star 11"/>
          <p:cNvSpPr/>
          <p:nvPr/>
        </p:nvSpPr>
        <p:spPr>
          <a:xfrm>
            <a:off x="7708532" y="1932762"/>
            <a:ext cx="375385" cy="312553"/>
          </a:xfrm>
          <a:prstGeom prst="star5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9" y="109753"/>
            <a:ext cx="6297152" cy="463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Enforcement Success Story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937" y="1142203"/>
            <a:ext cx="5124184" cy="28229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27091" y="1691280"/>
            <a:ext cx="32004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ODMAP assists with prosecution which spanned Maryland, West Virginia, and Pennsylvania. 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174787" y="4102454"/>
            <a:ext cx="5436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200" b="1" dirty="0">
                <a:solidFill>
                  <a:prstClr val="black"/>
                </a:solidFill>
              </a:rPr>
              <a:t>How did ODMAP &amp; W/B HIDTA </a:t>
            </a:r>
            <a:r>
              <a:rPr lang="en-US" sz="1200" b="1" dirty="0" smtClean="0">
                <a:solidFill>
                  <a:prstClr val="black"/>
                </a:solidFill>
              </a:rPr>
              <a:t>Assist?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ODFORM </a:t>
            </a:r>
            <a:r>
              <a:rPr lang="en-US" sz="1100" dirty="0">
                <a:solidFill>
                  <a:prstClr val="black"/>
                </a:solidFill>
              </a:rPr>
              <a:t>capability within ODMAP serves as centralized data collection, deconfliction, and information </a:t>
            </a:r>
            <a:r>
              <a:rPr lang="en-US" sz="1100" dirty="0" smtClean="0">
                <a:solidFill>
                  <a:prstClr val="black"/>
                </a:solidFill>
              </a:rPr>
              <a:t>sharing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Phone </a:t>
            </a:r>
            <a:r>
              <a:rPr lang="en-US" sz="1100" dirty="0">
                <a:solidFill>
                  <a:prstClr val="black"/>
                </a:solidFill>
              </a:rPr>
              <a:t>deconfliction through the Communication Analysis Portal (CAP) assisted with 49 seized </a:t>
            </a:r>
            <a:r>
              <a:rPr lang="en-US" sz="1100" dirty="0" smtClean="0">
                <a:solidFill>
                  <a:prstClr val="black"/>
                </a:solidFill>
              </a:rPr>
              <a:t>phones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Partnerships </a:t>
            </a:r>
            <a:r>
              <a:rPr lang="en-US" sz="1100" dirty="0">
                <a:solidFill>
                  <a:prstClr val="black"/>
                </a:solidFill>
              </a:rPr>
              <a:t>with U.S. Attorney’s Office for the District of </a:t>
            </a:r>
            <a:r>
              <a:rPr lang="en-US" sz="1100" dirty="0" smtClean="0">
                <a:solidFill>
                  <a:prstClr val="black"/>
                </a:solidFill>
              </a:rPr>
              <a:t>Maryland</a:t>
            </a:r>
          </a:p>
          <a:p>
            <a:pPr marL="171450" lvl="0" indent="-171450">
              <a:spcBef>
                <a:spcPts val="1000"/>
              </a:spcBef>
              <a:buClr>
                <a:srgbClr val="DAB038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Partnerships </a:t>
            </a:r>
            <a:r>
              <a:rPr lang="en-US" sz="1100" dirty="0">
                <a:solidFill>
                  <a:prstClr val="black"/>
                </a:solidFill>
              </a:rPr>
              <a:t>with Federal, State, and Local Law Enforcement</a:t>
            </a:r>
          </a:p>
          <a:p>
            <a:pPr marL="742950" lvl="1" indent="-285750">
              <a:spcBef>
                <a:spcPts val="1000"/>
              </a:spcBef>
              <a:buClr>
                <a:srgbClr val="DAB038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lvl="1" indent="-285750">
              <a:spcBef>
                <a:spcPts val="1000"/>
              </a:spcBef>
              <a:buClr>
                <a:srgbClr val="DAB038"/>
              </a:buClr>
              <a:buSzPct val="80000"/>
              <a:buFont typeface="Wingdings 3" charset="2"/>
              <a:buChar char=""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3470" y="6359610"/>
            <a:ext cx="5898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  <a:buClr>
                <a:srgbClr val="DAB038"/>
              </a:buClr>
              <a:buSzPct val="80000"/>
            </a:pPr>
            <a:r>
              <a:rPr lang="en-US" sz="1100" dirty="0">
                <a:solidFill>
                  <a:prstClr val="black"/>
                </a:solidFill>
              </a:rPr>
              <a:t>Read More: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https://www.justice.gov/usao-md/pr/baltimore-heroin-dealer-linked-27-overdoses-9-them-fatal-sentenced-10-years-federal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246" y="3131327"/>
            <a:ext cx="5033566" cy="6837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426660" y="1831971"/>
            <a:ext cx="337751" cy="148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DMAP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DAB038"/>
      </a:accent1>
      <a:accent2>
        <a:srgbClr val="9E1B34"/>
      </a:accent2>
      <a:accent3>
        <a:srgbClr val="9E1B34"/>
      </a:accent3>
      <a:accent4>
        <a:srgbClr val="DAB038"/>
      </a:accent4>
      <a:accent5>
        <a:srgbClr val="9E1B34"/>
      </a:accent5>
      <a:accent6>
        <a:srgbClr val="DAB038"/>
      </a:accent6>
      <a:hlink>
        <a:srgbClr val="9E1B34"/>
      </a:hlink>
      <a:folHlink>
        <a:srgbClr val="DAB038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24231</TotalTime>
  <Words>811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Trebuchet MS</vt:lpstr>
      <vt:lpstr>Wingdings</vt:lpstr>
      <vt:lpstr>Wingdings 3</vt:lpstr>
      <vt:lpstr>Facet</vt:lpstr>
      <vt:lpstr>Image</vt:lpstr>
      <vt:lpstr>PowerPoint Presentation</vt:lpstr>
      <vt:lpstr>What is ODMAP?</vt:lpstr>
      <vt:lpstr>ODMAP Levels</vt:lpstr>
      <vt:lpstr>How to register for Level 1?</vt:lpstr>
      <vt:lpstr>How to register cont. </vt:lpstr>
      <vt:lpstr>How to use ODMAP at a scene</vt:lpstr>
      <vt:lpstr>ODMAP Level 2</vt:lpstr>
      <vt:lpstr>How to register for Level 2</vt:lpstr>
      <vt:lpstr>Law Enforcement Success Story</vt:lpstr>
      <vt:lpstr>Behavioral &amp; Public Health Success Story</vt:lpstr>
      <vt:lpstr>Connect with ODMAP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Bruns</dc:creator>
  <cp:lastModifiedBy>Flores, Debrah</cp:lastModifiedBy>
  <cp:revision>75</cp:revision>
  <dcterms:created xsi:type="dcterms:W3CDTF">2018-11-05T13:46:29Z</dcterms:created>
  <dcterms:modified xsi:type="dcterms:W3CDTF">2019-07-10T17:31:47Z</dcterms:modified>
</cp:coreProperties>
</file>